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0" r:id="rId16"/>
    <p:sldId id="270" r:id="rId17"/>
    <p:sldId id="271" r:id="rId18"/>
    <p:sldId id="272" r:id="rId19"/>
    <p:sldId id="287" r:id="rId20"/>
    <p:sldId id="288"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9" r:id="rId36"/>
    <p:sldId id="291" r:id="rId37"/>
    <p:sldId id="292"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D0D84-9A58-4D57-A6EF-B98E7B03EF8D}" v="252" dt="2022-10-22T14:50:36.71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Main Slid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6"/>
          <p:cNvSpPr/>
          <p:nvPr/>
        </p:nvSpPr>
        <p:spPr>
          <a:xfrm>
            <a:off x="2905123" y="638175"/>
            <a:ext cx="3366141" cy="4391025"/>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13" name="Picture 27" descr="Picture 27"/>
          <p:cNvPicPr>
            <a:picLocks noChangeAspect="1"/>
          </p:cNvPicPr>
          <p:nvPr/>
        </p:nvPicPr>
        <p:blipFill>
          <a:blip r:embed="rId3"/>
          <a:stretch>
            <a:fillRect/>
          </a:stretch>
        </p:blipFill>
        <p:spPr>
          <a:xfrm>
            <a:off x="3093504" y="882805"/>
            <a:ext cx="924528" cy="505501"/>
          </a:xfrm>
          <a:prstGeom prst="rect">
            <a:avLst/>
          </a:prstGeom>
          <a:ln w="12700">
            <a:miter lim="400000"/>
          </a:ln>
        </p:spPr>
      </p:pic>
      <p:sp>
        <p:nvSpPr>
          <p:cNvPr id="14" name="Tresentation Title"/>
          <p:cNvSpPr txBox="1">
            <a:spLocks noGrp="1"/>
          </p:cNvSpPr>
          <p:nvPr>
            <p:ph type="title" hasCustomPrompt="1"/>
          </p:nvPr>
        </p:nvSpPr>
        <p:spPr>
          <a:xfrm>
            <a:off x="2998803" y="1588638"/>
            <a:ext cx="3272460" cy="1263283"/>
          </a:xfrm>
          <a:prstGeom prst="rect">
            <a:avLst/>
          </a:prstGeom>
        </p:spPr>
        <p:txBody>
          <a:bodyPr/>
          <a:lstStyle>
            <a:lvl1pPr>
              <a:lnSpc>
                <a:spcPts val="4000"/>
              </a:lnSpc>
              <a:defRPr sz="4300"/>
            </a:lvl1pPr>
          </a:lstStyle>
          <a:p>
            <a:r>
              <a:t>Tresentation Title</a:t>
            </a:r>
          </a:p>
        </p:txBody>
      </p:sp>
      <p:sp>
        <p:nvSpPr>
          <p:cNvPr id="15" name="Body Level One…"/>
          <p:cNvSpPr txBox="1">
            <a:spLocks noGrp="1"/>
          </p:cNvSpPr>
          <p:nvPr>
            <p:ph type="body" sz="quarter" idx="1" hasCustomPrompt="1"/>
          </p:nvPr>
        </p:nvSpPr>
        <p:spPr>
          <a:xfrm>
            <a:off x="2998803" y="2732028"/>
            <a:ext cx="3272460"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r>
              <a:t>by Name Presenter</a:t>
            </a:r>
          </a:p>
          <a:p>
            <a:pPr lvl="1"/>
            <a:endParaRPr/>
          </a:p>
          <a:p>
            <a:pPr lvl="2"/>
            <a:endParaRPr/>
          </a:p>
          <a:p>
            <a:pPr lvl="3"/>
            <a:endParaRPr/>
          </a:p>
          <a:p>
            <a:pPr lvl="4"/>
            <a:endParaRPr/>
          </a:p>
        </p:txBody>
      </p:sp>
      <p:sp>
        <p:nvSpPr>
          <p:cNvPr id="16" name="Text Placeholder 17"/>
          <p:cNvSpPr>
            <a:spLocks noGrp="1"/>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2" name="Text Placeholder 2"/>
          <p:cNvSpPr>
            <a:spLocks noGrp="1"/>
          </p:cNvSpPr>
          <p:nvPr>
            <p:ph type="body" sz="quarter" idx="22" hasCustomPrompt="1"/>
          </p:nvPr>
        </p:nvSpPr>
        <p:spPr>
          <a:xfrm>
            <a:off x="2998805" y="3015438"/>
            <a:ext cx="3272454" cy="200342"/>
          </a:xfrm>
          <a:prstGeom prst="rect">
            <a:avLst/>
          </a:prstGeom>
        </p:spPr>
        <p:txBody>
          <a:bodyPr/>
          <a:lstStyle>
            <a:lvl1pPr marL="0" indent="0" defTabSz="676655">
              <a:spcBef>
                <a:spcPts val="700"/>
              </a:spcBef>
              <a:buSzTx/>
              <a:buNone/>
              <a:defRPr sz="700">
                <a:solidFill>
                  <a:srgbClr val="09009E"/>
                </a:solidFill>
              </a:defRPr>
            </a:lvl1pPr>
          </a:lstStyle>
          <a:p>
            <a:r>
              <a:t>Presenter role</a:t>
            </a:r>
          </a:p>
        </p:txBody>
      </p:sp>
      <p:pic>
        <p:nvPicPr>
          <p:cNvPr id="23" name="Picture 1" descr="Picture 1"/>
          <p:cNvPicPr>
            <a:picLocks noChangeAspect="1"/>
          </p:cNvPicPr>
          <p:nvPr/>
        </p:nvPicPr>
        <p:blipFill>
          <a:blip r:embed="rId4"/>
          <a:stretch>
            <a:fillRect/>
          </a:stretch>
        </p:blipFill>
        <p:spPr>
          <a:xfrm>
            <a:off x="3093504" y="3678582"/>
            <a:ext cx="214846" cy="1189522"/>
          </a:xfrm>
          <a:prstGeom prst="rect">
            <a:avLst/>
          </a:prstGeom>
          <a:ln w="12700">
            <a:miter lim="400000"/>
          </a:ln>
        </p:spPr>
      </p:pic>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Body Level One…"/>
          <p:cNvSpPr txBox="1">
            <a:spLocks noGrp="1"/>
          </p:cNvSpPr>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3" name="Title Text"/>
          <p:cNvSpPr txBox="1">
            <a:spLocks noGrp="1"/>
          </p:cNvSpPr>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r>
              <a:t>Title Text</a:t>
            </a:r>
          </a:p>
        </p:txBody>
      </p:sp>
      <p:grpSp>
        <p:nvGrpSpPr>
          <p:cNvPr id="116" name="Group 9"/>
          <p:cNvGrpSpPr/>
          <p:nvPr/>
        </p:nvGrpSpPr>
        <p:grpSpPr>
          <a:xfrm>
            <a:off x="8308797" y="198160"/>
            <a:ext cx="588278" cy="641169"/>
            <a:chOff x="0" y="0"/>
            <a:chExt cx="588276" cy="641168"/>
          </a:xfrm>
        </p:grpSpPr>
        <p:sp>
          <p:nvSpPr>
            <p:cNvPr id="114" name="Rectangle 10"/>
            <p:cNvSpPr/>
            <p:nvPr/>
          </p:nvSpPr>
          <p:spPr>
            <a:xfrm>
              <a:off x="11126" y="65160"/>
              <a:ext cx="576010" cy="576008"/>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endParaRPr/>
            </a:p>
          </p:txBody>
        </p:sp>
        <p:pic>
          <p:nvPicPr>
            <p:cNvPr id="115" name="Picture 11" descr="Picture 11"/>
            <p:cNvPicPr>
              <a:picLocks noChangeAspect="1"/>
            </p:cNvPicPr>
            <p:nvPr/>
          </p:nvPicPr>
          <p:blipFill>
            <a:blip r:embed="rId3"/>
            <a:stretch>
              <a:fillRect/>
            </a:stretch>
          </p:blipFill>
          <p:spPr>
            <a:xfrm>
              <a:off x="-1" y="-1"/>
              <a:ext cx="588277" cy="588275"/>
            </a:xfrm>
            <a:prstGeom prst="rect">
              <a:avLst/>
            </a:prstGeom>
            <a:ln w="12700" cap="flat">
              <a:noFill/>
              <a:miter lim="400000"/>
            </a:ln>
            <a:effectLst/>
          </p:spPr>
        </p:pic>
      </p:grpSp>
      <p:sp>
        <p:nvSpPr>
          <p:cNvPr id="117" name="Slide Number"/>
          <p:cNvSpPr txBox="1">
            <a:spLocks noGrp="1"/>
          </p:cNvSpPr>
          <p:nvPr>
            <p:ph type="sldNum" sz="quarter" idx="2"/>
          </p:nvPr>
        </p:nvSpPr>
        <p:spPr>
          <a:xfrm>
            <a:off x="8654374" y="5445223"/>
            <a:ext cx="310116" cy="300590"/>
          </a:xfrm>
          <a:prstGeom prst="rect">
            <a:avLst/>
          </a:prstGeom>
        </p:spPr>
        <p:txBody>
          <a:bodyPr anchor="t"/>
          <a:lstStyle>
            <a:lvl1pPr>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4" name="Title Text"/>
          <p:cNvSpPr txBox="1">
            <a:spLocks noGrp="1"/>
          </p:cNvSpPr>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r>
              <a:t>Title Text</a:t>
            </a:r>
          </a:p>
        </p:txBody>
      </p:sp>
      <p:sp>
        <p:nvSpPr>
          <p:cNvPr id="125"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stretch>
            <a:fillRect/>
          </a:stretch>
        </p:blipFill>
        <p:spPr>
          <a:xfrm>
            <a:off x="3710635" y="2103003"/>
            <a:ext cx="1722735" cy="941929"/>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pic>
        <p:nvPicPr>
          <p:cNvPr id="37" name="Picture 1" descr="Picture 1"/>
          <p:cNvPicPr>
            <a:picLocks noChangeAspect="1"/>
          </p:cNvPicPr>
          <p:nvPr/>
        </p:nvPicPr>
        <p:blipFill>
          <a:blip r:embed="rId4"/>
          <a:stretch>
            <a:fillRect/>
          </a:stretch>
        </p:blipFill>
        <p:spPr>
          <a:xfrm>
            <a:off x="3860212" y="3478724"/>
            <a:ext cx="214851" cy="1189522"/>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are icon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stretch>
            <a:fillRect/>
          </a:stretch>
        </p:blipFill>
        <p:spPr>
          <a:xfrm>
            <a:off x="3406140" y="1646656"/>
            <a:ext cx="1768257" cy="1768253"/>
          </a:xfrm>
          <a:prstGeom prst="rect">
            <a:avLst/>
          </a:prstGeom>
          <a:ln w="12700">
            <a:miter lim="400000"/>
          </a:ln>
        </p:spPr>
      </p:pic>
      <p:pic>
        <p:nvPicPr>
          <p:cNvPr id="47" name="Picture 3" descr="Picture 3"/>
          <p:cNvPicPr>
            <a:picLocks noChangeAspect="1"/>
          </p:cNvPicPr>
          <p:nvPr/>
        </p:nvPicPr>
        <p:blipFill>
          <a:blip r:embed="rId5"/>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stretch>
            <a:fillRect/>
          </a:stretch>
        </p:blipFill>
        <p:spPr>
          <a:xfrm>
            <a:off x="4472528" y="3600431"/>
            <a:ext cx="1768257" cy="1768252"/>
          </a:xfrm>
          <a:prstGeom prst="rect">
            <a:avLst/>
          </a:prstGeom>
          <a:ln w="12700">
            <a:miter lim="400000"/>
          </a:ln>
        </p:spPr>
      </p:pic>
      <p:pic>
        <p:nvPicPr>
          <p:cNvPr id="49" name="Picture 5" descr="Picture 5"/>
          <p:cNvPicPr>
            <a:picLocks noChangeAspect="1"/>
          </p:cNvPicPr>
          <p:nvPr/>
        </p:nvPicPr>
        <p:blipFill>
          <a:blip r:embed="rId7"/>
          <a:stretch>
            <a:fillRect/>
          </a:stretch>
        </p:blipFill>
        <p:spPr>
          <a:xfrm>
            <a:off x="2506590" y="3600431"/>
            <a:ext cx="1768253" cy="1768252"/>
          </a:xfrm>
          <a:prstGeom prst="rect">
            <a:avLst/>
          </a:prstGeom>
          <a:ln w="12700">
            <a:miter lim="400000"/>
          </a:ln>
        </p:spPr>
      </p:pic>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stretch>
            <a:fillRect/>
          </a:stretch>
        </p:blipFill>
        <p:spPr>
          <a:xfrm>
            <a:off x="2800861" y="1418049"/>
            <a:ext cx="3542275" cy="3542273"/>
          </a:xfrm>
          <a:prstGeom prst="rect">
            <a:avLst/>
          </a:prstGeom>
          <a:ln w="12700">
            <a:miter lim="400000"/>
          </a:ln>
        </p:spPr>
      </p:pic>
      <p:sp>
        <p:nvSpPr>
          <p:cNvPr id="74" name="TextBox 7"/>
          <p:cNvSpPr txBox="1"/>
          <p:nvPr/>
        </p:nvSpPr>
        <p:spPr>
          <a:xfrm>
            <a:off x="2846582" y="4435438"/>
            <a:ext cx="3450835" cy="396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r>
              <a:t>Questions &amp; Answers</a:t>
            </a:r>
          </a:p>
        </p:txBody>
      </p:sp>
      <p:pic>
        <p:nvPicPr>
          <p:cNvPr id="75" name="Picture 3" descr="Picture 3"/>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Classic">
    <p:spTree>
      <p:nvGrpSpPr>
        <p:cNvPr id="1" name=""/>
        <p:cNvGrpSpPr/>
        <p:nvPr/>
      </p:nvGrpSpPr>
      <p:grpSpPr>
        <a:xfrm>
          <a:off x="0" y="0"/>
          <a:ext cx="0" cy="0"/>
          <a:chOff x="0" y="0"/>
          <a:chExt cx="0" cy="0"/>
        </a:xfrm>
      </p:grpSpPr>
      <p:sp>
        <p:nvSpPr>
          <p:cNvPr id="83" name="Body Level One…"/>
          <p:cNvSpPr txBox="1">
            <a:spLocks noGrp="1"/>
          </p:cNvSpPr>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r>
              <a:t>Section name</a:t>
            </a:r>
          </a:p>
          <a:p>
            <a:pPr lvl="1"/>
            <a:endParaRPr/>
          </a:p>
          <a:p>
            <a:pPr lvl="2"/>
            <a:endParaRPr/>
          </a:p>
          <a:p>
            <a:pPr lvl="3"/>
            <a:endParaRPr/>
          </a:p>
          <a:p>
            <a:pPr lvl="4"/>
            <a:endParaRPr/>
          </a:p>
        </p:txBody>
      </p:sp>
      <p:pic>
        <p:nvPicPr>
          <p:cNvPr id="84" name="Picture 2" descr="Picture 2"/>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9841" y="742692"/>
            <a:ext cx="2949178" cy="1412876"/>
          </a:xfrm>
          <a:prstGeom prst="rect">
            <a:avLst/>
          </a:prstGeom>
        </p:spPr>
        <p:txBody>
          <a:bodyPr anchor="b"/>
          <a:lstStyle>
            <a:lvl1pPr>
              <a:defRPr sz="3200"/>
            </a:lvl1pPr>
          </a:lstStyle>
          <a:p>
            <a:r>
              <a:t>Title Text</a:t>
            </a:r>
          </a:p>
        </p:txBody>
      </p:sp>
      <p:sp>
        <p:nvSpPr>
          <p:cNvPr id="102" name="Body Level One…"/>
          <p:cNvSpPr txBox="1">
            <a:spLocks noGrp="1"/>
          </p:cNvSpPr>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103" name="Text Placeholder 3"/>
          <p:cNvSpPr>
            <a:spLocks noGrp="1"/>
          </p:cNvSpPr>
          <p:nvPr>
            <p:ph type="body" sz="quarter" idx="21"/>
          </p:nvPr>
        </p:nvSpPr>
        <p:spPr>
          <a:xfrm>
            <a:off x="629838" y="2155567"/>
            <a:ext cx="2949183" cy="3873761"/>
          </a:xfrm>
          <a:prstGeom prst="rect">
            <a:avLst/>
          </a:prstGeom>
        </p:spPr>
        <p:txBody>
          <a:bodyPr/>
          <a:lstStyle/>
          <a:p>
            <a:pPr>
              <a:buBlip>
                <a:blip r:embed="rId2"/>
              </a:buBlip>
            </a:pPr>
            <a:endParaRPr/>
          </a:p>
        </p:txBody>
      </p:sp>
      <p:pic>
        <p:nvPicPr>
          <p:cNvPr id="104" name="Picture 4" descr="Picture 4"/>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13"/>
          <a:stretch>
            <a:fillRect/>
          </a:stretch>
        </p:blipFill>
        <p:spPr>
          <a:xfrm>
            <a:off x="-1789434" y="6501948"/>
            <a:ext cx="13498800" cy="301870"/>
          </a:xfrm>
          <a:prstGeom prst="rect">
            <a:avLst/>
          </a:prstGeom>
          <a:ln w="12700">
            <a:miter lim="400000"/>
          </a:ln>
        </p:spPr>
      </p:pic>
      <p:sp>
        <p:nvSpPr>
          <p:cNvPr id="3" name="Title Text"/>
          <p:cNvSpPr txBox="1">
            <a:spLocks noGrp="1"/>
          </p:cNvSpPr>
          <p:nvPr>
            <p:ph type="title"/>
          </p:nvPr>
        </p:nvSpPr>
        <p:spPr>
          <a:xfrm>
            <a:off x="628650" y="742692"/>
            <a:ext cx="7886700" cy="6527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628650" y="1492337"/>
            <a:ext cx="7886700" cy="4389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294582" y="6232199"/>
            <a:ext cx="258621"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linkedin.com/" TargetMode="External"/><Relationship Id="rId1" Type="http://schemas.openxmlformats.org/officeDocument/2006/relationships/slideLayout" Target="../slideLayouts/slideLayout8.xml"/><Relationship Id="rId4" Type="http://schemas.openxmlformats.org/officeDocument/2006/relationships/hyperlink" Target="https://www.linkedin.com/groups/86898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linkedin.com/"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UniversityOfAppliedSciencesFrankfurt/se-cloud-2022-2023"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a/R9bb74wG" TargetMode="Externa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ddobric"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meetup.com/Azure-Meetup-Frankfu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hyperlink" Target="http://en.wikipedia.org/wiki/Change_management_(engineering)" TargetMode="External"/><Relationship Id="rId3" Type="http://schemas.openxmlformats.org/officeDocument/2006/relationships/hyperlink" Target="http://en.wikipedia.org/wiki/Requirements_management" TargetMode="External"/><Relationship Id="rId7" Type="http://schemas.openxmlformats.org/officeDocument/2006/relationships/hyperlink" Target="http://en.wikipedia.org/wiki/Software_maintenance"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en.wikipedia.org/wiki/Software_testing" TargetMode="External"/><Relationship Id="rId11" Type="http://schemas.openxmlformats.org/officeDocument/2006/relationships/hyperlink" Target="http://en.wikipedia.org/wiki/Release_management" TargetMode="External"/><Relationship Id="rId5" Type="http://schemas.openxmlformats.org/officeDocument/2006/relationships/hyperlink" Target="http://en.wikipedia.org/wiki/Computer_programming" TargetMode="External"/><Relationship Id="rId10" Type="http://schemas.openxmlformats.org/officeDocument/2006/relationships/hyperlink" Target="http://en.wikipedia.org/wiki/Project_management" TargetMode="External"/><Relationship Id="rId4" Type="http://schemas.openxmlformats.org/officeDocument/2006/relationships/hyperlink" Target="http://en.wikipedia.org/wiki/Software_architecture" TargetMode="External"/><Relationship Id="rId9" Type="http://schemas.openxmlformats.org/officeDocument/2006/relationships/hyperlink" Target="http://en.wikipedia.org/wiki/Continuous_integr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hyperlink" Target="https://code.visualstudio.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UniversityOfAppliedSciencesFrankfurt/se-cloud-2022-2023/blob/master/Generallnformation/SoftwareEngineering/SoEnExercises.md#e0---before-all"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6"/>
          <p:cNvSpPr txBox="1"/>
          <p:nvPr/>
        </p:nvSpPr>
        <p:spPr>
          <a:xfrm>
            <a:off x="862150" y="2294638"/>
            <a:ext cx="7955279" cy="2679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3200">
                <a:latin typeface="+mn-lt"/>
                <a:ea typeface="+mn-ea"/>
                <a:cs typeface="+mn-cs"/>
                <a:sym typeface="Calibri"/>
              </a:defRPr>
            </a:pPr>
            <a:r>
              <a:t>Welcome </a:t>
            </a:r>
          </a:p>
          <a:p>
            <a:pPr algn="ctr">
              <a:defRPr sz="3200">
                <a:latin typeface="+mn-lt"/>
                <a:ea typeface="+mn-ea"/>
                <a:cs typeface="+mn-cs"/>
                <a:sym typeface="Calibri"/>
              </a:defRPr>
            </a:pPr>
            <a:r>
              <a:t>to</a:t>
            </a:r>
          </a:p>
          <a:p>
            <a:pPr algn="ctr">
              <a:defRPr sz="4000">
                <a:latin typeface="+mn-lt"/>
                <a:ea typeface="+mn-ea"/>
                <a:cs typeface="+mn-cs"/>
                <a:sym typeface="Calibri"/>
              </a:defRPr>
            </a:pPr>
            <a:r>
              <a:t>Software Engineering </a:t>
            </a:r>
          </a:p>
          <a:p>
            <a:pPr algn="ctr">
              <a:defRPr sz="2800">
                <a:latin typeface="+mn-lt"/>
                <a:ea typeface="+mn-ea"/>
                <a:cs typeface="+mn-cs"/>
                <a:sym typeface="Calibri"/>
              </a:defRPr>
            </a:pPr>
            <a:r>
              <a:t>Lesson</a:t>
            </a:r>
            <a:r>
              <a:rPr sz="4000"/>
              <a:t> </a:t>
            </a:r>
            <a:r>
              <a:t>WS2022/2023</a:t>
            </a:r>
          </a:p>
          <a:p>
            <a:pPr algn="ctr">
              <a:defRPr sz="2800">
                <a:latin typeface="+mn-lt"/>
                <a:ea typeface="+mn-ea"/>
                <a:cs typeface="+mn-cs"/>
                <a:sym typeface="Calibri"/>
              </a:defRPr>
            </a:pPr>
            <a:r>
              <a:t>Starting at 14:15</a:t>
            </a:r>
          </a:p>
        </p:txBody>
      </p:sp>
      <p:pic>
        <p:nvPicPr>
          <p:cNvPr id="136" name="Picture 2" descr="Picture 2"/>
          <p:cNvPicPr>
            <a:picLocks noChangeAspect="1"/>
          </p:cNvPicPr>
          <p:nvPr/>
        </p:nvPicPr>
        <p:blipFill>
          <a:blip r:embed="rId2"/>
          <a:stretch>
            <a:fillRect/>
          </a:stretch>
        </p:blipFill>
        <p:spPr>
          <a:xfrm>
            <a:off x="8377646" y="6039842"/>
            <a:ext cx="616133" cy="419065"/>
          </a:xfrm>
          <a:prstGeom prst="rect">
            <a:avLst/>
          </a:prstGeom>
          <a:ln w="12700">
            <a:miter lim="400000"/>
          </a:ln>
        </p:spPr>
      </p:pic>
      <p:sp>
        <p:nvSpPr>
          <p:cNvPr id="137" name="TextBox 2"/>
          <p:cNvSpPr txBox="1"/>
          <p:nvPr/>
        </p:nvSpPr>
        <p:spPr>
          <a:xfrm>
            <a:off x="7687464" y="102771"/>
            <a:ext cx="7040883"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04" name="Rectangle 10"/>
          <p:cNvSpPr/>
          <p:nvPr/>
        </p:nvSpPr>
        <p:spPr>
          <a:xfrm>
            <a:off x="357759" y="480060"/>
            <a:ext cx="8428482" cy="5897880"/>
          </a:xfrm>
          <a:prstGeom prst="rect">
            <a:avLst/>
          </a:prstGeom>
          <a:solidFill>
            <a:srgbClr val="FFFFFF"/>
          </a:solidFill>
          <a:ln w="12700">
            <a:miter lim="400000"/>
          </a:ln>
          <a:effectLst>
            <a:outerShdw blurRad="63500" dist="17780" dir="5400000" rotWithShape="0">
              <a:srgbClr val="000000">
                <a:alpha val="43000"/>
              </a:srgbClr>
            </a:outerShdw>
          </a:effectLst>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205" name="Picture 3" descr="Picture 3"/>
          <p:cNvPicPr>
            <a:picLocks noChangeAspect="1"/>
          </p:cNvPicPr>
          <p:nvPr/>
        </p:nvPicPr>
        <p:blipFill>
          <a:blip r:embed="rId2"/>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3" descr="Picture 3"/>
          <p:cNvPicPr>
            <a:picLocks noChangeAspect="1"/>
          </p:cNvPicPr>
          <p:nvPr/>
        </p:nvPicPr>
        <p:blipFill>
          <a:blip r:embed="rId2"/>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289681" y="445959"/>
            <a:ext cx="7886701" cy="652727"/>
          </a:xfrm>
          <a:prstGeom prst="rect">
            <a:avLst/>
          </a:prstGeom>
        </p:spPr>
        <p:txBody>
          <a:bodyPr/>
          <a:lstStyle>
            <a:lvl1pPr defTabSz="749808">
              <a:defRPr sz="3600"/>
            </a:lvl1pPr>
          </a:lstStyle>
          <a:p>
            <a:r>
              <a:t>Prerequisites</a:t>
            </a:r>
          </a:p>
        </p:txBody>
      </p:sp>
      <p:sp>
        <p:nvSpPr>
          <p:cNvPr id="210" name="Content Placeholder 2"/>
          <p:cNvSpPr txBox="1">
            <a:spLocks noGrp="1"/>
          </p:cNvSpPr>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rPr dirty="0"/>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rPr dirty="0"/>
              <a:t>Project will be done in C#  / .NET Core</a:t>
            </a:r>
            <a:br>
              <a:rPr dirty="0"/>
            </a:br>
            <a:r>
              <a:rPr dirty="0"/>
              <a:t> We will help you to learn C#.</a:t>
            </a:r>
          </a:p>
          <a:p>
            <a:pPr marL="226313" indent="-226313" defTabSz="905255">
              <a:spcBef>
                <a:spcPts val="900"/>
              </a:spcBef>
              <a:buBlip>
                <a:blip r:embed="rId2"/>
              </a:buBlip>
              <a:defRPr sz="1900"/>
            </a:pPr>
            <a:r>
              <a:rPr dirty="0"/>
              <a:t>Everybody use Visual Studio 2022 Community Edition. This is all you need to do all required practices.</a:t>
            </a:r>
          </a:p>
          <a:p>
            <a:pPr marL="226313" indent="-226313" defTabSz="905255">
              <a:spcBef>
                <a:spcPts val="900"/>
              </a:spcBef>
              <a:buBlip>
                <a:blip r:embed="rId2"/>
              </a:buBlip>
              <a:defRPr sz="1900"/>
            </a:pPr>
            <a:r>
              <a:rPr lang="en-DE" dirty="0"/>
              <a:t>You can work with your Windows Laptop or a Mac.</a:t>
            </a:r>
            <a:endParaRPr dirty="0"/>
          </a:p>
          <a:p>
            <a:pPr marL="226313" indent="-226313" defTabSz="905255">
              <a:spcBef>
                <a:spcPts val="900"/>
              </a:spcBef>
              <a:buBlip>
                <a:blip r:embed="rId2"/>
              </a:buBlip>
              <a:defRPr sz="1900"/>
            </a:pPr>
            <a:r>
              <a:rPr dirty="0"/>
              <a:t>Code samples and project do not require much coding. </a:t>
            </a:r>
            <a:br>
              <a:rPr dirty="0"/>
            </a:br>
            <a:r>
              <a:rPr dirty="0"/>
              <a:t>You will learn enough of C# in course to be able to implement project if you know at least one programming language.</a:t>
            </a:r>
          </a:p>
          <a:p>
            <a:pPr marL="226313" indent="-226313" defTabSz="905255">
              <a:spcBef>
                <a:spcPts val="900"/>
              </a:spcBef>
              <a:buBlip>
                <a:blip r:embed="rId2"/>
              </a:buBlip>
              <a:defRPr sz="1900"/>
            </a:pPr>
            <a:r>
              <a:rPr dirty="0"/>
              <a:t>All presentations and related documents can be found on </a:t>
            </a:r>
            <a:r>
              <a:rPr dirty="0" err="1"/>
              <a:t>Github</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10">
                                            <p:bg/>
                                          </p:spTgt>
                                        </p:tgtEl>
                                        <p:attrNameLst>
                                          <p:attrName>style.visibility</p:attrName>
                                        </p:attrNameLst>
                                      </p:cBhvr>
                                      <p:to>
                                        <p:strVal val="visible"/>
                                      </p:to>
                                    </p:set>
                                    <p:anim calcmode="lin" valueType="num">
                                      <p:cBhvr>
                                        <p:cTn id="7" dur="500" fill="hold"/>
                                        <p:tgtEl>
                                          <p:spTgt spid="210">
                                            <p:bg/>
                                          </p:spTgt>
                                        </p:tgtEl>
                                        <p:attrNameLst>
                                          <p:attrName>ppt_x</p:attrName>
                                        </p:attrNameLst>
                                      </p:cBhvr>
                                      <p:tavLst>
                                        <p:tav tm="0">
                                          <p:val>
                                            <p:strVal val="#ppt_x"/>
                                          </p:val>
                                        </p:tav>
                                        <p:tav tm="100000">
                                          <p:val>
                                            <p:strVal val="#ppt_x"/>
                                          </p:val>
                                        </p:tav>
                                      </p:tavLst>
                                    </p:anim>
                                    <p:anim calcmode="lin" valueType="num">
                                      <p:cBhvr>
                                        <p:cTn id="8" dur="500" fill="hold"/>
                                        <p:tgtEl>
                                          <p:spTgt spid="210">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210">
                                            <p:txEl>
                                              <p:pRg st="0" end="0"/>
                                            </p:txEl>
                                          </p:spTgt>
                                        </p:tgtEl>
                                        <p:attrNameLst>
                                          <p:attrName>style.visibility</p:attrName>
                                        </p:attrNameLst>
                                      </p:cBhvr>
                                      <p:to>
                                        <p:strVal val="visible"/>
                                      </p:to>
                                    </p:set>
                                    <p:anim calcmode="lin" valueType="num">
                                      <p:cBhvr>
                                        <p:cTn id="11"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iterate>
                                    <p:tmAbs val="0"/>
                                  </p:iterate>
                                  <p:childTnLst>
                                    <p:set>
                                      <p:cBhvr>
                                        <p:cTn id="15" fill="hold"/>
                                        <p:tgtEl>
                                          <p:spTgt spid="210">
                                            <p:txEl>
                                              <p:pRg st="1" end="1"/>
                                            </p:txEl>
                                          </p:spTgt>
                                        </p:tgtEl>
                                        <p:attrNameLst>
                                          <p:attrName>style.visibility</p:attrName>
                                        </p:attrNameLst>
                                      </p:cBhvr>
                                      <p:to>
                                        <p:strVal val="visible"/>
                                      </p:to>
                                    </p:set>
                                    <p:anim calcmode="lin" valueType="num">
                                      <p:cBhvr>
                                        <p:cTn id="16"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iterate>
                                    <p:tmAbs val="0"/>
                                  </p:iterate>
                                  <p:childTnLst>
                                    <p:set>
                                      <p:cBhvr>
                                        <p:cTn id="20" fill="hold"/>
                                        <p:tgtEl>
                                          <p:spTgt spid="210">
                                            <p:txEl>
                                              <p:pRg st="2" end="2"/>
                                            </p:txEl>
                                          </p:spTgt>
                                        </p:tgtEl>
                                        <p:attrNameLst>
                                          <p:attrName>style.visibility</p:attrName>
                                        </p:attrNameLst>
                                      </p:cBhvr>
                                      <p:to>
                                        <p:strVal val="visible"/>
                                      </p:to>
                                    </p:set>
                                    <p:anim calcmode="lin" valueType="num">
                                      <p:cBhvr>
                                        <p:cTn id="21"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iterate>
                                    <p:tmAbs val="0"/>
                                  </p:iterate>
                                  <p:childTnLst>
                                    <p:set>
                                      <p:cBhvr>
                                        <p:cTn id="25" fill="hold"/>
                                        <p:tgtEl>
                                          <p:spTgt spid="210">
                                            <p:txEl>
                                              <p:pRg st="3" end="3"/>
                                            </p:txEl>
                                          </p:spTgt>
                                        </p:tgtEl>
                                        <p:attrNameLst>
                                          <p:attrName>style.visibility</p:attrName>
                                        </p:attrNameLst>
                                      </p:cBhvr>
                                      <p:to>
                                        <p:strVal val="visible"/>
                                      </p:to>
                                    </p:set>
                                    <p:anim calcmode="lin" valueType="num">
                                      <p:cBhvr>
                                        <p:cTn id="26"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iterate>
                                    <p:tmAbs val="0"/>
                                  </p:iterate>
                                  <p:childTnLst>
                                    <p:set>
                                      <p:cBhvr>
                                        <p:cTn id="30" fill="hold"/>
                                        <p:tgtEl>
                                          <p:spTgt spid="210">
                                            <p:txEl>
                                              <p:pRg st="4" end="4"/>
                                            </p:txEl>
                                          </p:spTgt>
                                        </p:tgtEl>
                                        <p:attrNameLst>
                                          <p:attrName>style.visibility</p:attrName>
                                        </p:attrNameLst>
                                      </p:cBhvr>
                                      <p:to>
                                        <p:strVal val="visible"/>
                                      </p:to>
                                    </p:set>
                                    <p:anim calcmode="lin" valueType="num">
                                      <p:cBhvr>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0" nodeType="afterEffect">
                                  <p:stCondLst>
                                    <p:cond delay="0"/>
                                  </p:stCondLst>
                                  <p:iterate>
                                    <p:tmAbs val="0"/>
                                  </p:iterate>
                                  <p:childTnLst>
                                    <p:set>
                                      <p:cBhvr>
                                        <p:cTn id="35" fill="hold"/>
                                        <p:tgtEl>
                                          <p:spTgt spid="210">
                                            <p:txEl>
                                              <p:pRg st="5" end="5"/>
                                            </p:txEl>
                                          </p:spTgt>
                                        </p:tgtEl>
                                        <p:attrNameLst>
                                          <p:attrName>style.visibility</p:attrName>
                                        </p:attrNameLst>
                                      </p:cBhvr>
                                      <p:to>
                                        <p:strVal val="visible"/>
                                      </p:to>
                                    </p:set>
                                    <p:anim calcmode="lin" valueType="num">
                                      <p:cBhvr>
                                        <p:cTn id="36" dur="500" fill="hold"/>
                                        <p:tgtEl>
                                          <p:spTgt spid="2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2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628650" y="342640"/>
            <a:ext cx="7886700" cy="652728"/>
          </a:xfrm>
          <a:prstGeom prst="rect">
            <a:avLst/>
          </a:prstGeom>
        </p:spPr>
        <p:txBody>
          <a:bodyPr/>
          <a:lstStyle>
            <a:lvl1pPr defTabSz="749808">
              <a:defRPr sz="3600"/>
            </a:lvl1pPr>
          </a:lstStyle>
          <a:p>
            <a:r>
              <a:t>How do we work?</a:t>
            </a:r>
          </a:p>
        </p:txBody>
      </p:sp>
      <p:sp>
        <p:nvSpPr>
          <p:cNvPr id="213" name="Content Placeholder 2"/>
          <p:cNvSpPr txBox="1">
            <a:spLocks noGrp="1"/>
          </p:cNvSpPr>
          <p:nvPr>
            <p:ph type="body" idx="1"/>
          </p:nvPr>
        </p:nvSpPr>
        <p:spPr>
          <a:xfrm>
            <a:off x="628648" y="1430258"/>
            <a:ext cx="7488836" cy="4133056"/>
          </a:xfrm>
          <a:prstGeom prst="rect">
            <a:avLst/>
          </a:prstGeom>
        </p:spPr>
        <p:txBody>
          <a:bodyPr lIns="45718" tIns="45718" rIns="45718" bIns="45718" anchor="t">
            <a:normAutofit/>
          </a:bodyPr>
          <a:lstStyle/>
          <a:p>
            <a:pPr marL="194310" indent="-194310" defTabSz="777240">
              <a:spcBef>
                <a:spcPts val="800"/>
              </a:spcBef>
              <a:defRPr sz="1700"/>
            </a:pPr>
            <a:r>
              <a:rPr dirty="0"/>
              <a:t>We use Linked-In network. </a:t>
            </a:r>
            <a:r>
              <a:rPr u="sng" dirty="0">
                <a:solidFill>
                  <a:srgbClr val="0000FF"/>
                </a:solidFill>
                <a:uFill>
                  <a:solidFill>
                    <a:srgbClr val="0000FF"/>
                  </a:solidFill>
                </a:uFill>
                <a:hlinkClick r:id="rId2"/>
              </a:rPr>
              <a:t>https://www.linkedin.com/</a:t>
            </a:r>
            <a:r>
              <a:rPr lang="en-US" dirty="0"/>
              <a:t> </a:t>
            </a:r>
            <a:endParaRPr dirty="0"/>
          </a:p>
          <a:p>
            <a:pPr marL="194310" indent="-194310" defTabSz="777240">
              <a:spcBef>
                <a:spcPts val="800"/>
              </a:spcBef>
              <a:buBlip>
                <a:blip r:embed="rId3"/>
              </a:buBlip>
              <a:defRPr sz="1700"/>
            </a:pPr>
            <a:r>
              <a:rPr dirty="0"/>
              <a:t>Your Group Name on Linked-In: </a:t>
            </a:r>
            <a:r>
              <a:rPr lang="en-US" u="sng" dirty="0">
                <a:solidFill>
                  <a:srgbClr val="0000FF"/>
                </a:solidFill>
                <a:uFill>
                  <a:solidFill>
                    <a:srgbClr val="0000FF"/>
                  </a:solidFill>
                </a:uFill>
              </a:rPr>
              <a:t>UNI-2022-2023</a:t>
            </a:r>
            <a:endParaRPr u="sng" dirty="0">
              <a:solidFill>
                <a:srgbClr val="0000FF"/>
              </a:solidFill>
              <a:uFill>
                <a:solidFill>
                  <a:srgbClr val="0000FF"/>
                </a:solidFill>
              </a:uFill>
              <a:hlinkClick r:id="rId4"/>
            </a:endParaRPr>
          </a:p>
          <a:p>
            <a:pPr marL="194310" indent="-194310" defTabSz="777240">
              <a:spcBef>
                <a:spcPts val="800"/>
              </a:spcBef>
              <a:buBlip>
                <a:blip r:embed="rId3"/>
              </a:buBlip>
              <a:defRPr sz="1700"/>
            </a:pPr>
            <a:r>
              <a:rPr dirty="0"/>
              <a:t>We will use the LinkedIn group for communication.</a:t>
            </a:r>
          </a:p>
          <a:p>
            <a:pPr marL="582930" lvl="1" indent="-193675" defTabSz="777240">
              <a:spcBef>
                <a:spcPts val="400"/>
              </a:spcBef>
              <a:buBlip>
                <a:blip r:embed="rId3"/>
              </a:buBlip>
              <a:defRPr sz="1300"/>
            </a:pPr>
            <a:r>
              <a:rPr dirty="0"/>
              <a:t>Chat</a:t>
            </a:r>
            <a:endParaRPr sz="2000" dirty="0"/>
          </a:p>
          <a:p>
            <a:pPr marL="582930" lvl="1" indent="-193675" defTabSz="777240">
              <a:spcBef>
                <a:spcPts val="400"/>
              </a:spcBef>
              <a:buBlip>
                <a:blip r:embed="rId3"/>
              </a:buBlip>
              <a:defRPr sz="1300"/>
            </a:pPr>
            <a:r>
              <a:rPr dirty="0"/>
              <a:t>Announcements</a:t>
            </a:r>
            <a:endParaRPr sz="2000" dirty="0"/>
          </a:p>
          <a:p>
            <a:pPr marL="582930" lvl="1" indent="-193675" defTabSz="777240">
              <a:spcBef>
                <a:spcPts val="400"/>
              </a:spcBef>
              <a:buBlip>
                <a:blip r:embed="rId3"/>
              </a:buBlip>
              <a:defRPr sz="1300"/>
            </a:pPr>
            <a:r>
              <a:rPr dirty="0"/>
              <a:t>Anything else related to organizational questions</a:t>
            </a:r>
            <a:endParaRPr sz="2000" dirty="0"/>
          </a:p>
          <a:p>
            <a:pPr marL="194310" indent="-194310" defTabSz="777240">
              <a:spcBef>
                <a:spcPts val="800"/>
              </a:spcBef>
              <a:buBlip>
                <a:blip r:embed="rId3"/>
              </a:buBlip>
              <a:defRPr sz="1700"/>
            </a:pPr>
            <a:r>
              <a:rPr dirty="0"/>
              <a:t>We use GitHub issues for project related questions</a:t>
            </a:r>
          </a:p>
          <a:p>
            <a:pPr marL="194310" indent="-194310" defTabSz="777240">
              <a:spcBef>
                <a:spcPts val="800"/>
              </a:spcBef>
              <a:buBlip>
                <a:blip r:embed="rId3"/>
              </a:buBlip>
              <a:defRPr sz="1700"/>
            </a:pPr>
            <a:r>
              <a:rPr dirty="0"/>
              <a:t>We will cover theoretical part as PowerPoint with live discussion.</a:t>
            </a:r>
          </a:p>
          <a:p>
            <a:pPr marL="194310" indent="-194310" defTabSz="777240">
              <a:spcBef>
                <a:spcPts val="800"/>
              </a:spcBef>
              <a:buBlip>
                <a:blip r:embed="rId3"/>
              </a:buBlip>
              <a:defRPr sz="1700"/>
            </a:pPr>
            <a:r>
              <a:rPr dirty="0"/>
              <a:t>Everything will be uploaded after/during lesson (PPTX, Samples, Paintings).</a:t>
            </a:r>
          </a:p>
          <a:p>
            <a:pPr marL="194310" indent="-194310" defTabSz="777240">
              <a:spcBef>
                <a:spcPts val="800"/>
              </a:spcBef>
              <a:buBlip>
                <a:blip r:embed="rId3"/>
              </a:buBlip>
              <a:defRPr sz="1700"/>
            </a:pPr>
            <a:r>
              <a:rPr dirty="0"/>
              <a:t>You can also upload anything you think it is important for all.</a:t>
            </a:r>
          </a:p>
          <a:p>
            <a:pPr marL="194310" indent="-194310" defTabSz="777240">
              <a:spcBef>
                <a:spcPts val="800"/>
              </a:spcBef>
              <a:buBlip>
                <a:blip r:embed="rId3"/>
              </a:buBlip>
              <a:defRPr sz="1700"/>
            </a:pPr>
            <a:r>
              <a:rPr dirty="0"/>
              <a:t>Use internet resources. For example videos.</a:t>
            </a:r>
          </a:p>
          <a:p>
            <a:pPr marL="194310" indent="-194310" defTabSz="777240">
              <a:spcBef>
                <a:spcPts val="800"/>
              </a:spcBef>
              <a:buBlip>
                <a:blip r:embed="rId3"/>
              </a:buBlip>
              <a:defRPr sz="1700"/>
            </a:pPr>
            <a:r>
              <a:rPr dirty="0"/>
              <a:t>Use this platform for communication with other colleagues.</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13">
                                            <p:bg/>
                                          </p:spTgt>
                                        </p:tgtEl>
                                        <p:attrNameLst>
                                          <p:attrName>style.visibility</p:attrName>
                                        </p:attrNameLst>
                                      </p:cBhvr>
                                      <p:to>
                                        <p:strVal val="visible"/>
                                      </p:to>
                                    </p:set>
                                    <p:anim calcmode="lin" valueType="num">
                                      <p:cBhvr>
                                        <p:cTn id="7" dur="500" fill="hold"/>
                                        <p:tgtEl>
                                          <p:spTgt spid="213">
                                            <p:bg/>
                                          </p:spTgt>
                                        </p:tgtEl>
                                        <p:attrNameLst>
                                          <p:attrName>ppt_x</p:attrName>
                                        </p:attrNameLst>
                                      </p:cBhvr>
                                      <p:tavLst>
                                        <p:tav tm="0">
                                          <p:val>
                                            <p:strVal val="#ppt_x"/>
                                          </p:val>
                                        </p:tav>
                                        <p:tav tm="100000">
                                          <p:val>
                                            <p:strVal val="#ppt_x"/>
                                          </p:val>
                                        </p:tav>
                                      </p:tavLst>
                                    </p:anim>
                                    <p:anim calcmode="lin" valueType="num">
                                      <p:cBhvr>
                                        <p:cTn id="8" dur="500" fill="hold"/>
                                        <p:tgtEl>
                                          <p:spTgt spid="213">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213">
                                            <p:txEl>
                                              <p:pRg st="0" end="0"/>
                                            </p:txEl>
                                          </p:spTgt>
                                        </p:tgtEl>
                                        <p:attrNameLst>
                                          <p:attrName>style.visibility</p:attrName>
                                        </p:attrNameLst>
                                      </p:cBhvr>
                                      <p:to>
                                        <p:strVal val="visible"/>
                                      </p:to>
                                    </p:set>
                                    <p:anim calcmode="lin" valueType="num">
                                      <p:cBhvr>
                                        <p:cTn id="12"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p:tmAbs val="0"/>
                                  </p:iterate>
                                  <p:childTnLst>
                                    <p:set>
                                      <p:cBhvr>
                                        <p:cTn id="16" fill="hold"/>
                                        <p:tgtEl>
                                          <p:spTgt spid="213">
                                            <p:txEl>
                                              <p:pRg st="1" end="1"/>
                                            </p:txEl>
                                          </p:spTgt>
                                        </p:tgtEl>
                                        <p:attrNameLst>
                                          <p:attrName>style.visibility</p:attrName>
                                        </p:attrNameLst>
                                      </p:cBhvr>
                                      <p:to>
                                        <p:strVal val="visible"/>
                                      </p:to>
                                    </p:set>
                                    <p:anim calcmode="lin" valueType="num">
                                      <p:cBhvr>
                                        <p:cTn id="17" dur="500" fill="hold"/>
                                        <p:tgtEl>
                                          <p:spTgt spid="213">
                                            <p:txEl>
                                              <p:pRg st="1" end="1"/>
                                            </p:txEl>
                                          </p:spTgt>
                                        </p:tgtEl>
                                        <p:attrNameLst>
                                          <p:attrName>ppt_x</p:attrName>
                                        </p:attrNameLst>
                                      </p:cBhvr>
                                      <p:tavLst>
                                        <p:tav tm="0">
                                          <p:val>
                                            <p:strVal val="#ppt_x"/>
                                          </p:val>
                                        </p:tav>
                                        <p:tav tm="100000">
                                          <p:val>
                                            <p:strVal val="#ppt_x"/>
                                          </p:val>
                                        </p:tav>
                                      </p:tavLst>
                                    </p:anim>
                                    <p:anim calcmode="lin" valueType="num">
                                      <p:cBhvr>
                                        <p:cTn id="18" dur="500" fill="hold"/>
                                        <p:tgtEl>
                                          <p:spTgt spid="21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iterate>
                                    <p:tmAbs val="0"/>
                                  </p:iterate>
                                  <p:childTnLst>
                                    <p:set>
                                      <p:cBhvr>
                                        <p:cTn id="21" fill="hold"/>
                                        <p:tgtEl>
                                          <p:spTgt spid="213">
                                            <p:txEl>
                                              <p:pRg st="2" end="2"/>
                                            </p:txEl>
                                          </p:spTgt>
                                        </p:tgtEl>
                                        <p:attrNameLst>
                                          <p:attrName>style.visibility</p:attrName>
                                        </p:attrNameLst>
                                      </p:cBhvr>
                                      <p:to>
                                        <p:strVal val="visible"/>
                                      </p:to>
                                    </p:set>
                                    <p:anim calcmode="lin" valueType="num">
                                      <p:cBhvr>
                                        <p:cTn id="22"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1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iterate>
                                    <p:tmAbs val="0"/>
                                  </p:iterate>
                                  <p:childTnLst>
                                    <p:set>
                                      <p:cBhvr>
                                        <p:cTn id="26" fill="hold"/>
                                        <p:tgtEl>
                                          <p:spTgt spid="213">
                                            <p:txEl>
                                              <p:pRg st="3" end="3"/>
                                            </p:txEl>
                                          </p:spTgt>
                                        </p:tgtEl>
                                        <p:attrNameLst>
                                          <p:attrName>style.visibility</p:attrName>
                                        </p:attrNameLst>
                                      </p:cBhvr>
                                      <p:to>
                                        <p:strVal val="visible"/>
                                      </p:to>
                                    </p:set>
                                    <p:anim calcmode="lin" valueType="num">
                                      <p:cBhvr>
                                        <p:cTn id="27" dur="500" fill="hold"/>
                                        <p:tgtEl>
                                          <p:spTgt spid="21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21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iterate>
                                    <p:tmAbs val="0"/>
                                  </p:iterate>
                                  <p:childTnLst>
                                    <p:set>
                                      <p:cBhvr>
                                        <p:cTn id="31" fill="hold"/>
                                        <p:tgtEl>
                                          <p:spTgt spid="213">
                                            <p:txEl>
                                              <p:pRg st="4" end="4"/>
                                            </p:txEl>
                                          </p:spTgt>
                                        </p:tgtEl>
                                        <p:attrNameLst>
                                          <p:attrName>style.visibility</p:attrName>
                                        </p:attrNameLst>
                                      </p:cBhvr>
                                      <p:to>
                                        <p:strVal val="visible"/>
                                      </p:to>
                                    </p:set>
                                    <p:anim calcmode="lin" valueType="num">
                                      <p:cBhvr>
                                        <p:cTn id="32"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2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iterate>
                                    <p:tmAbs val="0"/>
                                  </p:iterate>
                                  <p:childTnLst>
                                    <p:set>
                                      <p:cBhvr>
                                        <p:cTn id="37" fill="hold"/>
                                        <p:tgtEl>
                                          <p:spTgt spid="213">
                                            <p:txEl>
                                              <p:pRg st="5" end="5"/>
                                            </p:txEl>
                                          </p:spTgt>
                                        </p:tgtEl>
                                        <p:attrNameLst>
                                          <p:attrName>style.visibility</p:attrName>
                                        </p:attrNameLst>
                                      </p:cBhvr>
                                      <p:to>
                                        <p:strVal val="visible"/>
                                      </p:to>
                                    </p:set>
                                    <p:anim calcmode="lin" valueType="num">
                                      <p:cBhvr>
                                        <p:cTn id="38"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2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iterate>
                                    <p:tmAbs val="0"/>
                                  </p:iterate>
                                  <p:childTnLst>
                                    <p:set>
                                      <p:cBhvr>
                                        <p:cTn id="43" fill="hold"/>
                                        <p:tgtEl>
                                          <p:spTgt spid="213">
                                            <p:txEl>
                                              <p:pRg st="6" end="6"/>
                                            </p:txEl>
                                          </p:spTgt>
                                        </p:tgtEl>
                                        <p:attrNameLst>
                                          <p:attrName>style.visibility</p:attrName>
                                        </p:attrNameLst>
                                      </p:cBhvr>
                                      <p:to>
                                        <p:strVal val="visible"/>
                                      </p:to>
                                    </p:set>
                                    <p:anim calcmode="lin" valueType="num">
                                      <p:cBhvr>
                                        <p:cTn id="44"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213">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 presetClass="entr" presetSubtype="4" fill="hold" grpId="0" nodeType="afterEffect">
                                  <p:stCondLst>
                                    <p:cond delay="0"/>
                                  </p:stCondLst>
                                  <p:iterate>
                                    <p:tmAbs val="0"/>
                                  </p:iterate>
                                  <p:childTnLst>
                                    <p:set>
                                      <p:cBhvr>
                                        <p:cTn id="48" fill="hold"/>
                                        <p:tgtEl>
                                          <p:spTgt spid="213">
                                            <p:txEl>
                                              <p:pRg st="7" end="7"/>
                                            </p:txEl>
                                          </p:spTgt>
                                        </p:tgtEl>
                                        <p:attrNameLst>
                                          <p:attrName>style.visibility</p:attrName>
                                        </p:attrNameLst>
                                      </p:cBhvr>
                                      <p:to>
                                        <p:strVal val="visible"/>
                                      </p:to>
                                    </p:set>
                                    <p:anim calcmode="lin" valueType="num">
                                      <p:cBhvr>
                                        <p:cTn id="49"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p:cTn id="50" dur="500" fill="hold"/>
                                        <p:tgtEl>
                                          <p:spTgt spid="213">
                                            <p:txEl>
                                              <p:pRg st="7" end="7"/>
                                            </p:txEl>
                                          </p:spTgt>
                                        </p:tgtEl>
                                        <p:attrNameLst>
                                          <p:attrName>ppt_y</p:attrName>
                                        </p:attrNameLst>
                                      </p:cBhvr>
                                      <p:tavLst>
                                        <p:tav tm="0">
                                          <p:val>
                                            <p:strVal val="1+#ppt_h/2"/>
                                          </p:val>
                                        </p:tav>
                                        <p:tav tm="100000">
                                          <p:val>
                                            <p:strVal val="#ppt_y"/>
                                          </p:val>
                                        </p:tav>
                                      </p:tavLst>
                                    </p:anim>
                                  </p:childTnLst>
                                </p:cTn>
                              </p:par>
                            </p:childTnLst>
                          </p:cTn>
                        </p:par>
                        <p:par>
                          <p:cTn id="51" fill="hold">
                            <p:stCondLst>
                              <p:cond delay="1000"/>
                            </p:stCondLst>
                            <p:childTnLst>
                              <p:par>
                                <p:cTn id="52" presetID="2" presetClass="entr" presetSubtype="4" fill="hold" grpId="0" nodeType="afterEffect">
                                  <p:stCondLst>
                                    <p:cond delay="0"/>
                                  </p:stCondLst>
                                  <p:iterate>
                                    <p:tmAbs val="0"/>
                                  </p:iterate>
                                  <p:childTnLst>
                                    <p:set>
                                      <p:cBhvr>
                                        <p:cTn id="53" fill="hold"/>
                                        <p:tgtEl>
                                          <p:spTgt spid="213">
                                            <p:txEl>
                                              <p:pRg st="8" end="8"/>
                                            </p:txEl>
                                          </p:spTgt>
                                        </p:tgtEl>
                                        <p:attrNameLst>
                                          <p:attrName>style.visibility</p:attrName>
                                        </p:attrNameLst>
                                      </p:cBhvr>
                                      <p:to>
                                        <p:strVal val="visible"/>
                                      </p:to>
                                    </p:set>
                                    <p:anim calcmode="lin" valueType="num">
                                      <p:cBhvr>
                                        <p:cTn id="54"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p:cTn id="55"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par>
                          <p:cTn id="56" fill="hold">
                            <p:stCondLst>
                              <p:cond delay="1500"/>
                            </p:stCondLst>
                            <p:childTnLst>
                              <p:par>
                                <p:cTn id="57" presetID="2" presetClass="entr" presetSubtype="4" fill="hold" grpId="0" nodeType="afterEffect">
                                  <p:stCondLst>
                                    <p:cond delay="0"/>
                                  </p:stCondLst>
                                  <p:iterate>
                                    <p:tmAbs val="0"/>
                                  </p:iterate>
                                  <p:childTnLst>
                                    <p:set>
                                      <p:cBhvr>
                                        <p:cTn id="58" fill="hold"/>
                                        <p:tgtEl>
                                          <p:spTgt spid="213">
                                            <p:txEl>
                                              <p:pRg st="9" end="9"/>
                                            </p:txEl>
                                          </p:spTgt>
                                        </p:tgtEl>
                                        <p:attrNameLst>
                                          <p:attrName>style.visibility</p:attrName>
                                        </p:attrNameLst>
                                      </p:cBhvr>
                                      <p:to>
                                        <p:strVal val="visible"/>
                                      </p:to>
                                    </p:set>
                                    <p:anim calcmode="lin" valueType="num">
                                      <p:cBhvr>
                                        <p:cTn id="59" dur="500" fill="hold"/>
                                        <p:tgtEl>
                                          <p:spTgt spid="213">
                                            <p:txEl>
                                              <p:pRg st="9" end="9"/>
                                            </p:txEl>
                                          </p:spTgt>
                                        </p:tgtEl>
                                        <p:attrNameLst>
                                          <p:attrName>ppt_x</p:attrName>
                                        </p:attrNameLst>
                                      </p:cBhvr>
                                      <p:tavLst>
                                        <p:tav tm="0">
                                          <p:val>
                                            <p:strVal val="#ppt_x"/>
                                          </p:val>
                                        </p:tav>
                                        <p:tav tm="100000">
                                          <p:val>
                                            <p:strVal val="#ppt_x"/>
                                          </p:val>
                                        </p:tav>
                                      </p:tavLst>
                                    </p:anim>
                                    <p:anim calcmode="lin" valueType="num">
                                      <p:cBhvr>
                                        <p:cTn id="60" dur="500" fill="hold"/>
                                        <p:tgtEl>
                                          <p:spTgt spid="2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iterate>
                                    <p:tmAbs val="0"/>
                                  </p:iterate>
                                  <p:childTnLst>
                                    <p:set>
                                      <p:cBhvr>
                                        <p:cTn id="64" fill="hold"/>
                                        <p:tgtEl>
                                          <p:spTgt spid="213">
                                            <p:txEl>
                                              <p:pRg st="10" end="10"/>
                                            </p:txEl>
                                          </p:spTgt>
                                        </p:tgtEl>
                                        <p:attrNameLst>
                                          <p:attrName>style.visibility</p:attrName>
                                        </p:attrNameLst>
                                      </p:cBhvr>
                                      <p:to>
                                        <p:strVal val="visible"/>
                                      </p:to>
                                    </p:set>
                                    <p:anim calcmode="lin" valueType="num">
                                      <p:cBhvr>
                                        <p:cTn id="65" dur="500" fill="hold"/>
                                        <p:tgtEl>
                                          <p:spTgt spid="213">
                                            <p:txEl>
                                              <p:pRg st="10" end="10"/>
                                            </p:txEl>
                                          </p:spTgt>
                                        </p:tgtEl>
                                        <p:attrNameLst>
                                          <p:attrName>ppt_x</p:attrName>
                                        </p:attrNameLst>
                                      </p:cBhvr>
                                      <p:tavLst>
                                        <p:tav tm="0">
                                          <p:val>
                                            <p:strVal val="#ppt_x"/>
                                          </p:val>
                                        </p:tav>
                                        <p:tav tm="100000">
                                          <p:val>
                                            <p:strVal val="#ppt_x"/>
                                          </p:val>
                                        </p:tav>
                                      </p:tavLst>
                                    </p:anim>
                                    <p:anim calcmode="lin" valueType="num">
                                      <p:cBhvr>
                                        <p:cTn id="66" dur="500" fill="hold"/>
                                        <p:tgtEl>
                                          <p:spTgt spid="2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iterate>
                                    <p:tmAbs val="0"/>
                                  </p:iterate>
                                  <p:childTnLst>
                                    <p:set>
                                      <p:cBhvr>
                                        <p:cTn id="70" fill="hold"/>
                                        <p:tgtEl>
                                          <p:spTgt spid="213">
                                            <p:txEl>
                                              <p:pRg st="11" end="11"/>
                                            </p:txEl>
                                          </p:spTgt>
                                        </p:tgtEl>
                                        <p:attrNameLst>
                                          <p:attrName>style.visibility</p:attrName>
                                        </p:attrNameLst>
                                      </p:cBhvr>
                                      <p:to>
                                        <p:strVal val="visible"/>
                                      </p:to>
                                    </p:set>
                                    <p:anim calcmode="lin" valueType="num">
                                      <p:cBhvr>
                                        <p:cTn id="71" dur="500" fill="hold"/>
                                        <p:tgtEl>
                                          <p:spTgt spid="213">
                                            <p:txEl>
                                              <p:pRg st="11" end="11"/>
                                            </p:txEl>
                                          </p:spTgt>
                                        </p:tgtEl>
                                        <p:attrNameLst>
                                          <p:attrName>ppt_x</p:attrName>
                                        </p:attrNameLst>
                                      </p:cBhvr>
                                      <p:tavLst>
                                        <p:tav tm="0">
                                          <p:val>
                                            <p:strVal val="#ppt_x"/>
                                          </p:val>
                                        </p:tav>
                                        <p:tav tm="100000">
                                          <p:val>
                                            <p:strVal val="#ppt_x"/>
                                          </p:val>
                                        </p:tav>
                                      </p:tavLst>
                                    </p:anim>
                                    <p:anim calcmode="lin" valueType="num">
                                      <p:cBhvr>
                                        <p:cTn id="72" dur="500" fill="hold"/>
                                        <p:tgtEl>
                                          <p:spTgt spid="2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321523" y="639387"/>
            <a:ext cx="7886701" cy="652729"/>
          </a:xfrm>
          <a:prstGeom prst="rect">
            <a:avLst/>
          </a:prstGeom>
        </p:spPr>
        <p:txBody>
          <a:bodyPr/>
          <a:lstStyle>
            <a:lvl1pPr defTabSz="749808">
              <a:defRPr sz="3600"/>
            </a:lvl1pPr>
          </a:lstStyle>
          <a:p>
            <a:r>
              <a:t>Registration in Excel</a:t>
            </a:r>
          </a:p>
        </p:txBody>
      </p:sp>
      <p:sp>
        <p:nvSpPr>
          <p:cNvPr id="216" name="TextBox 6"/>
          <p:cNvSpPr txBox="1"/>
          <p:nvPr/>
        </p:nvSpPr>
        <p:spPr>
          <a:xfrm>
            <a:off x="2757938" y="1430290"/>
            <a:ext cx="5394965"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a:latin typeface="+mn-lt"/>
                <a:ea typeface="+mn-ea"/>
                <a:cs typeface="+mn-cs"/>
                <a:sym typeface="Calibri"/>
              </a:defRPr>
            </a:lvl1pPr>
          </a:lstStyle>
          <a:p>
            <a:r>
              <a:t>Please enter your name, email etc. here.</a:t>
            </a:r>
          </a:p>
        </p:txBody>
      </p:sp>
      <p:sp>
        <p:nvSpPr>
          <p:cNvPr id="217" name="Rectangle 2"/>
          <p:cNvSpPr txBox="1"/>
          <p:nvPr/>
        </p:nvSpPr>
        <p:spPr>
          <a:xfrm>
            <a:off x="3176300" y="1768957"/>
            <a:ext cx="2948880" cy="461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t">
            <a:spAutoFit/>
          </a:bodyPr>
          <a:lstStyle>
            <a:lvl1pPr>
              <a:defRPr sz="2400">
                <a:latin typeface="Proxima Nova"/>
                <a:ea typeface="Proxima Nova"/>
                <a:cs typeface="Proxima Nova"/>
                <a:sym typeface="Proxima Nova"/>
              </a:defRPr>
            </a:lvl1pPr>
          </a:lstStyle>
          <a:p>
            <a:r>
              <a:rPr lang="en-US" dirty="0"/>
              <a:t>http://tiny.cc/qp90vz</a:t>
            </a:r>
          </a:p>
        </p:txBody>
      </p:sp>
      <p:pic>
        <p:nvPicPr>
          <p:cNvPr id="218" name="Graphic 4" descr="Graphic 4"/>
          <p:cNvPicPr>
            <a:picLocks noChangeAspect="1"/>
          </p:cNvPicPr>
          <p:nvPr/>
        </p:nvPicPr>
        <p:blipFill>
          <a:blip r:embed="rId2"/>
          <a:stretch>
            <a:fillRect/>
          </a:stretch>
        </p:blipFill>
        <p:spPr>
          <a:xfrm>
            <a:off x="1018903" y="5296663"/>
            <a:ext cx="914401" cy="914405"/>
          </a:xfrm>
          <a:prstGeom prst="rect">
            <a:avLst/>
          </a:prstGeom>
          <a:ln w="12700">
            <a:miter lim="400000"/>
          </a:ln>
        </p:spPr>
      </p:pic>
      <p:grpSp>
        <p:nvGrpSpPr>
          <p:cNvPr id="221" name="Speech Bubble: Oval 8"/>
          <p:cNvGrpSpPr/>
          <p:nvPr/>
        </p:nvGrpSpPr>
        <p:grpSpPr>
          <a:xfrm>
            <a:off x="2667888" y="2448128"/>
            <a:ext cx="5921329" cy="4054495"/>
            <a:chOff x="-1" y="-642453"/>
            <a:chExt cx="5280685" cy="3803676"/>
          </a:xfrm>
        </p:grpSpPr>
        <p:sp>
          <p:nvSpPr>
            <p:cNvPr id="219" name="Quote Bubble"/>
            <p:cNvSpPr/>
            <p:nvPr/>
          </p:nvSpPr>
          <p:spPr>
            <a:xfrm>
              <a:off x="-1" y="-642453"/>
              <a:ext cx="5280685" cy="3803676"/>
            </a:xfrm>
            <a:prstGeom prst="wedgeEllipseCallout">
              <a:avLst>
                <a:gd name="adj1" fmla="val -61671"/>
                <a:gd name="adj2" fmla="val 21826"/>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latin typeface="+mn-lt"/>
                  <a:ea typeface="+mn-ea"/>
                  <a:cs typeface="+mn-cs"/>
                  <a:sym typeface="Calibri"/>
                </a:defRPr>
              </a:pPr>
              <a:endParaRPr/>
            </a:p>
          </p:txBody>
        </p:sp>
        <p:sp>
          <p:nvSpPr>
            <p:cNvPr id="220" name="Note, the URL works on desktops.…"/>
            <p:cNvSpPr txBox="1"/>
            <p:nvPr/>
          </p:nvSpPr>
          <p:spPr>
            <a:xfrm>
              <a:off x="889785" y="-441984"/>
              <a:ext cx="3382004" cy="10971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400">
                  <a:latin typeface="+mn-lt"/>
                  <a:ea typeface="+mn-ea"/>
                  <a:cs typeface="+mn-cs"/>
                  <a:sym typeface="Calibri"/>
                </a:defRPr>
              </a:pPr>
              <a:r>
                <a:t>Note, the URL works on desktops. </a:t>
              </a:r>
              <a:endParaRPr>
                <a:solidFill>
                  <a:srgbClr val="FFFFFF"/>
                </a:solidFill>
              </a:endParaRPr>
            </a:p>
            <a:p>
              <a:pPr algn="ctr">
                <a:defRPr sz="1400">
                  <a:latin typeface="+mn-lt"/>
                  <a:ea typeface="+mn-ea"/>
                  <a:cs typeface="+mn-cs"/>
                  <a:sym typeface="Calibri"/>
                </a:defRPr>
              </a:pPr>
              <a:r>
                <a:t>On mobile devices you will NOT be able to enter your data if you are not signed-in with some Microsoft Account!!!</a:t>
              </a:r>
              <a:endParaRPr>
                <a:solidFill>
                  <a:srgbClr val="FFFFFF"/>
                </a:solidFill>
              </a:endParaRPr>
            </a:p>
            <a:p>
              <a:pPr algn="ctr">
                <a:defRPr sz="1400">
                  <a:solidFill>
                    <a:srgbClr val="FFFFFF"/>
                  </a:solidFill>
                  <a:latin typeface="+mn-lt"/>
                  <a:ea typeface="+mn-ea"/>
                  <a:cs typeface="+mn-cs"/>
                  <a:sym typeface="Calibri"/>
                </a:defRPr>
              </a:pPr>
              <a:endParaRPr>
                <a:solidFill>
                  <a:srgbClr val="FFFFFF"/>
                </a:solidFill>
              </a:endParaRPr>
            </a:p>
          </p:txBody>
        </p:sp>
      </p:grpSp>
      <p:pic>
        <p:nvPicPr>
          <p:cNvPr id="2" name="Picture 2" descr="Qr code&#10;&#10;Description automatically generated">
            <a:extLst>
              <a:ext uri="{FF2B5EF4-FFF2-40B4-BE49-F238E27FC236}">
                <a16:creationId xmlns:a16="http://schemas.microsoft.com/office/drawing/2014/main" id="{254AE194-EA56-6EF6-887B-57245664A1F0}"/>
              </a:ext>
            </a:extLst>
          </p:cNvPr>
          <p:cNvPicPr>
            <a:picLocks noChangeAspect="1"/>
          </p:cNvPicPr>
          <p:nvPr/>
        </p:nvPicPr>
        <p:blipFill>
          <a:blip r:embed="rId3"/>
          <a:stretch>
            <a:fillRect/>
          </a:stretch>
        </p:blipFill>
        <p:spPr>
          <a:xfrm>
            <a:off x="4429845" y="3719072"/>
            <a:ext cx="2455050" cy="245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Survey</a:t>
            </a:r>
          </a:p>
        </p:txBody>
      </p:sp>
      <p:sp>
        <p:nvSpPr>
          <p:cNvPr id="303" name="TextBox 4"/>
          <p:cNvSpPr txBox="1"/>
          <p:nvPr/>
        </p:nvSpPr>
        <p:spPr>
          <a:xfrm>
            <a:off x="105318" y="6063231"/>
            <a:ext cx="8707692" cy="33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lvl1pPr>
              <a:defRPr sz="1100" u="sng">
                <a:solidFill>
                  <a:srgbClr val="0000FF"/>
                </a:solidFill>
                <a:uFill>
                  <a:solidFill>
                    <a:srgbClr val="0000FF"/>
                  </a:solidFill>
                </a:uFill>
                <a:latin typeface="+mn-lt"/>
                <a:ea typeface="+mn-ea"/>
                <a:cs typeface="+mn-cs"/>
                <a:sym typeface="Calibri"/>
                <a:hlinkClick r:id="rId2"/>
              </a:defRPr>
            </a:lvl1pPr>
          </a:lstStyle>
          <a:p>
            <a:r>
              <a:rPr lang="en-US" sz="1600" u="none" dirty="0">
                <a:ea typeface="+mn-lt"/>
                <a:cs typeface="+mn-lt"/>
              </a:rPr>
              <a:t>http://tiny.cc/4q90vz</a:t>
            </a:r>
            <a:endParaRPr lang="en-US" sz="1600" dirty="0"/>
          </a:p>
        </p:txBody>
      </p:sp>
      <p:pic>
        <p:nvPicPr>
          <p:cNvPr id="2" name="Picture 2" descr="Qr code&#10;&#10;Description automatically generated">
            <a:extLst>
              <a:ext uri="{FF2B5EF4-FFF2-40B4-BE49-F238E27FC236}">
                <a16:creationId xmlns:a16="http://schemas.microsoft.com/office/drawing/2014/main" id="{2096257B-A678-26FE-6AF6-A7055AEE0930}"/>
              </a:ext>
            </a:extLst>
          </p:cNvPr>
          <p:cNvPicPr>
            <a:picLocks noChangeAspect="1"/>
          </p:cNvPicPr>
          <p:nvPr/>
        </p:nvPicPr>
        <p:blipFill>
          <a:blip r:embed="rId3"/>
          <a:stretch>
            <a:fillRect/>
          </a:stretch>
        </p:blipFill>
        <p:spPr>
          <a:xfrm>
            <a:off x="2906785" y="1658923"/>
            <a:ext cx="3613557" cy="3613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041124" y="204983"/>
            <a:ext cx="7886701" cy="652729"/>
          </a:xfrm>
          <a:prstGeom prst="rect">
            <a:avLst/>
          </a:prstGeom>
        </p:spPr>
        <p:txBody>
          <a:bodyPr/>
          <a:lstStyle>
            <a:lvl1pPr defTabSz="749808">
              <a:defRPr sz="3600"/>
            </a:lvl1pPr>
          </a:lstStyle>
          <a:p>
            <a:r>
              <a:t>Register on Linked-In</a:t>
            </a:r>
          </a:p>
        </p:txBody>
      </p:sp>
      <p:sp>
        <p:nvSpPr>
          <p:cNvPr id="226" name="Rectangle 5"/>
          <p:cNvSpPr txBox="1"/>
          <p:nvPr/>
        </p:nvSpPr>
        <p:spPr>
          <a:xfrm>
            <a:off x="2545320" y="993119"/>
            <a:ext cx="2676891"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https://www.linkedin.com/</a:t>
            </a:r>
            <a:r>
              <a:rPr u="none">
                <a:solidFill>
                  <a:srgbClr val="000000"/>
                </a:solidFill>
                <a:uFillTx/>
              </a:rPr>
              <a:t> </a:t>
            </a:r>
          </a:p>
        </p:txBody>
      </p:sp>
      <p:pic>
        <p:nvPicPr>
          <p:cNvPr id="227" name="Picture 6" descr="Picture 6"/>
          <p:cNvPicPr>
            <a:picLocks noChangeAspect="1"/>
          </p:cNvPicPr>
          <p:nvPr/>
        </p:nvPicPr>
        <p:blipFill>
          <a:blip r:embed="rId3"/>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Invite us</a:t>
            </a:r>
          </a:p>
        </p:txBody>
      </p:sp>
      <p:sp>
        <p:nvSpPr>
          <p:cNvPr id="230" name="Content Placeholder 2"/>
          <p:cNvSpPr txBox="1">
            <a:spLocks noGrp="1"/>
          </p:cNvSpPr>
          <p:nvPr>
            <p:ph type="body" idx="1"/>
          </p:nvPr>
        </p:nvSpPr>
        <p:spPr>
          <a:xfrm>
            <a:off x="628650" y="1492337"/>
            <a:ext cx="7886700" cy="4389352"/>
          </a:xfrm>
          <a:prstGeom prst="rect">
            <a:avLst/>
          </a:prstGeom>
        </p:spPr>
        <p:txBody>
          <a:bodyPr lIns="45718" tIns="45718" rIns="45718" bIns="45718" anchor="t">
            <a:normAutofit/>
          </a:bodyPr>
          <a:lstStyle/>
          <a:p>
            <a:pPr>
              <a:buBlip>
                <a:blip r:embed="rId2"/>
              </a:buBlip>
            </a:pPr>
            <a:r>
              <a:rPr dirty="0"/>
              <a:t>Damir Dobric</a:t>
            </a:r>
          </a:p>
          <a:p>
            <a:r>
              <a:rPr lang="en-US" dirty="0" err="1"/>
              <a:t>Paween</a:t>
            </a:r>
            <a:r>
              <a:rPr lang="en-US" dirty="0"/>
              <a:t> </a:t>
            </a:r>
            <a:r>
              <a:rPr lang="en-US" dirty="0" err="1"/>
              <a:t>Pongsomboon</a:t>
            </a:r>
            <a:endParaRPr lang="en-US"/>
          </a:p>
          <a:p>
            <a:pPr>
              <a:buBlip>
                <a:blip r:embed="rId2"/>
              </a:buBlip>
            </a:pPr>
            <a:r>
              <a:rPr dirty="0"/>
              <a:t>Sabin </a:t>
            </a:r>
            <a:r>
              <a:rPr lang="en-US" dirty="0"/>
              <a:t>Bir</a:t>
            </a:r>
            <a:endParaRPr dirty="0"/>
          </a:p>
        </p:txBody>
      </p:sp>
      <p:pic>
        <p:nvPicPr>
          <p:cNvPr id="231" name="Picture 3" descr="Picture 3"/>
          <p:cNvPicPr>
            <a:picLocks noChangeAspect="1"/>
          </p:cNvPicPr>
          <p:nvPr/>
        </p:nvPicPr>
        <p:blipFill>
          <a:blip r:embed="rId3"/>
          <a:stretch>
            <a:fillRect/>
          </a:stretch>
        </p:blipFill>
        <p:spPr>
          <a:xfrm>
            <a:off x="1366556" y="3738000"/>
            <a:ext cx="6115054" cy="1533530"/>
          </a:xfrm>
          <a:prstGeom prst="rect">
            <a:avLst/>
          </a:prstGeom>
          <a:ln w="12700">
            <a:miter lim="400000"/>
          </a:ln>
        </p:spPr>
      </p:pic>
      <p:sp>
        <p:nvSpPr>
          <p:cNvPr id="232" name="Straight Arrow Connector 5"/>
          <p:cNvSpPr/>
          <p:nvPr/>
        </p:nvSpPr>
        <p:spPr>
          <a:xfrm flipH="1">
            <a:off x="2675962" y="3140104"/>
            <a:ext cx="1351127" cy="869399"/>
          </a:xfrm>
          <a:prstGeom prst="line">
            <a:avLst/>
          </a:prstGeom>
          <a:ln w="476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F6E010-0741-3313-A9DC-6B485FD5EF13}"/>
              </a:ext>
            </a:extLst>
          </p:cNvPr>
          <p:cNvPicPr>
            <a:picLocks noChangeAspect="1"/>
          </p:cNvPicPr>
          <p:nvPr/>
        </p:nvPicPr>
        <p:blipFill>
          <a:blip r:embed="rId2"/>
          <a:stretch>
            <a:fillRect/>
          </a:stretch>
        </p:blipFill>
        <p:spPr>
          <a:xfrm>
            <a:off x="4865370" y="0"/>
            <a:ext cx="4278630" cy="2214390"/>
          </a:xfrm>
          <a:prstGeom prst="rect">
            <a:avLst/>
          </a:prstGeom>
        </p:spPr>
      </p:pic>
      <p:sp>
        <p:nvSpPr>
          <p:cNvPr id="234" name="Title 1"/>
          <p:cNvSpPr txBox="1">
            <a:spLocks noGrp="1"/>
          </p:cNvSpPr>
          <p:nvPr>
            <p:ph type="title"/>
          </p:nvPr>
        </p:nvSpPr>
        <p:spPr>
          <a:xfrm>
            <a:off x="283210" y="79987"/>
            <a:ext cx="7886700" cy="652726"/>
          </a:xfrm>
          <a:prstGeom prst="rect">
            <a:avLst/>
          </a:prstGeom>
        </p:spPr>
        <p:txBody>
          <a:bodyPr/>
          <a:lstStyle>
            <a:lvl1pPr defTabSz="822958">
              <a:defRPr sz="3600"/>
            </a:lvl1pPr>
          </a:lstStyle>
          <a:p>
            <a:r>
              <a:rPr dirty="0"/>
              <a:t>Please join the group</a:t>
            </a:r>
          </a:p>
        </p:txBody>
      </p:sp>
      <p:sp>
        <p:nvSpPr>
          <p:cNvPr id="7" name="TextBox 6">
            <a:extLst>
              <a:ext uri="{FF2B5EF4-FFF2-40B4-BE49-F238E27FC236}">
                <a16:creationId xmlns:a16="http://schemas.microsoft.com/office/drawing/2014/main" id="{06BCF420-9646-D71F-AB8E-D37CD2264782}"/>
              </a:ext>
            </a:extLst>
          </p:cNvPr>
          <p:cNvSpPr txBox="1"/>
          <p:nvPr/>
        </p:nvSpPr>
        <p:spPr>
          <a:xfrm>
            <a:off x="1675130" y="2709351"/>
            <a:ext cx="674878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sz="2400" dirty="0">
                <a:hlinkClick r:id="rId3"/>
              </a:rPr>
              <a:t>https://www.linkedin.com/groups/</a:t>
            </a:r>
            <a:r>
              <a:rPr lang="de-DE" sz="2400" b="1" dirty="0">
                <a:hlinkClick r:id="rId3"/>
              </a:rPr>
              <a:t>8689804</a:t>
            </a:r>
            <a:r>
              <a:rPr lang="en-DE" sz="2400" dirty="0"/>
              <a:t> </a:t>
            </a:r>
            <a:endParaRPr lang="de-DE" sz="2400" dirty="0"/>
          </a:p>
        </p:txBody>
      </p:sp>
      <p:pic>
        <p:nvPicPr>
          <p:cNvPr id="9" name="Picture 8">
            <a:extLst>
              <a:ext uri="{FF2B5EF4-FFF2-40B4-BE49-F238E27FC236}">
                <a16:creationId xmlns:a16="http://schemas.microsoft.com/office/drawing/2014/main" id="{7A0EFF3C-B6E6-CE84-E7C5-E2B025275C98}"/>
              </a:ext>
            </a:extLst>
          </p:cNvPr>
          <p:cNvPicPr>
            <a:picLocks noChangeAspect="1"/>
          </p:cNvPicPr>
          <p:nvPr/>
        </p:nvPicPr>
        <p:blipFill>
          <a:blip r:embed="rId4"/>
          <a:stretch>
            <a:fillRect/>
          </a:stretch>
        </p:blipFill>
        <p:spPr>
          <a:xfrm>
            <a:off x="3405182" y="3807181"/>
            <a:ext cx="2142178" cy="21032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3"/>
          <p:cNvSpPr txBox="1"/>
          <p:nvPr/>
        </p:nvSpPr>
        <p:spPr>
          <a:xfrm>
            <a:off x="270788" y="1295670"/>
            <a:ext cx="6109343"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mn-lt"/>
                <a:ea typeface="+mn-ea"/>
                <a:cs typeface="+mn-cs"/>
                <a:sym typeface="Calibri"/>
              </a:defRPr>
            </a:pPr>
            <a:r>
              <a:rPr dirty="0"/>
              <a:t>Our GitHub Organization (PUBLIC):</a:t>
            </a:r>
          </a:p>
          <a:p>
            <a:pPr>
              <a:defRPr sz="1600" u="sng">
                <a:solidFill>
                  <a:srgbClr val="0000FF"/>
                </a:solidFill>
                <a:uFill>
                  <a:solidFill>
                    <a:srgbClr val="0000FF"/>
                  </a:solidFill>
                </a:uFill>
                <a:latin typeface="+mn-lt"/>
                <a:ea typeface="+mn-ea"/>
                <a:cs typeface="+mn-cs"/>
                <a:sym typeface="Calibri"/>
              </a:defRPr>
            </a:pPr>
            <a:r>
              <a:rPr dirty="0">
                <a:hlinkClick r:id="rId2"/>
              </a:rPr>
              <a:t>https://github.com/</a:t>
            </a:r>
            <a:r>
              <a:rPr sz="1800" b="1" dirty="0">
                <a:hlinkClick r:id="rId2"/>
              </a:rPr>
              <a:t>UniversityOfAppliedSciencesFrankfurt</a:t>
            </a:r>
          </a:p>
        </p:txBody>
      </p:sp>
      <p:sp>
        <p:nvSpPr>
          <p:cNvPr id="284" name="Rectangle 4"/>
          <p:cNvSpPr txBox="1"/>
          <p:nvPr/>
        </p:nvSpPr>
        <p:spPr>
          <a:xfrm>
            <a:off x="270789" y="2050943"/>
            <a:ext cx="7584624" cy="615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nchor="t">
            <a:spAutoFit/>
          </a:bodyPr>
          <a:lstStyle/>
          <a:p>
            <a:pPr>
              <a:defRPr>
                <a:latin typeface="+mn-lt"/>
                <a:ea typeface="+mn-ea"/>
                <a:cs typeface="+mn-cs"/>
                <a:sym typeface="Calibri"/>
              </a:defRPr>
            </a:pPr>
            <a:r>
              <a:rPr dirty="0"/>
              <a:t>Our Classroom (PRIVATE):</a:t>
            </a:r>
          </a:p>
          <a:p>
            <a:pPr>
              <a:defRPr sz="1600" u="sng">
                <a:solidFill>
                  <a:srgbClr val="0000FF"/>
                </a:solidFill>
                <a:uFill>
                  <a:solidFill>
                    <a:srgbClr val="0000FF"/>
                  </a:solidFill>
                </a:uFill>
                <a:latin typeface="+mn-lt"/>
                <a:ea typeface="+mn-ea"/>
                <a:cs typeface="+mn-cs"/>
                <a:sym typeface="Calibri"/>
              </a:defRPr>
            </a:pPr>
            <a:r>
              <a:rPr lang="en-US" dirty="0">
                <a:ea typeface="+mj-lt"/>
                <a:cs typeface="+mj-lt"/>
                <a:hlinkClick r:id="rId3"/>
              </a:rPr>
              <a:t>https://github.com/UniversityOfAppliedSciencesFrankfurt/se-cloud-2022-2023</a:t>
            </a:r>
            <a:endParaRPr/>
          </a:p>
        </p:txBody>
      </p:sp>
      <p:sp>
        <p:nvSpPr>
          <p:cNvPr id="285" name="Title 1"/>
          <p:cNvSpPr txBox="1">
            <a:spLocks noGrp="1"/>
          </p:cNvSpPr>
          <p:nvPr>
            <p:ph type="title"/>
          </p:nvPr>
        </p:nvSpPr>
        <p:spPr>
          <a:xfrm>
            <a:off x="375202" y="156282"/>
            <a:ext cx="7886701" cy="652728"/>
          </a:xfrm>
          <a:prstGeom prst="rect">
            <a:avLst/>
          </a:prstGeom>
        </p:spPr>
        <p:txBody>
          <a:bodyPr/>
          <a:lstStyle>
            <a:lvl1pPr defTabSz="749808">
              <a:defRPr sz="3600"/>
            </a:lvl1pPr>
          </a:lstStyle>
          <a:p>
            <a:r>
              <a:t>Git Classroom</a:t>
            </a:r>
          </a:p>
        </p:txBody>
      </p:sp>
      <p:pic>
        <p:nvPicPr>
          <p:cNvPr id="2" name="Picture 2" descr="Table&#10;&#10;Description automatically generated">
            <a:extLst>
              <a:ext uri="{FF2B5EF4-FFF2-40B4-BE49-F238E27FC236}">
                <a16:creationId xmlns:a16="http://schemas.microsoft.com/office/drawing/2014/main" id="{1B15528B-E490-691C-193C-C2B36B06A9C9}"/>
              </a:ext>
            </a:extLst>
          </p:cNvPr>
          <p:cNvPicPr>
            <a:picLocks noChangeAspect="1"/>
          </p:cNvPicPr>
          <p:nvPr/>
        </p:nvPicPr>
        <p:blipFill>
          <a:blip r:embed="rId4"/>
          <a:stretch>
            <a:fillRect/>
          </a:stretch>
        </p:blipFill>
        <p:spPr>
          <a:xfrm>
            <a:off x="270862" y="2828346"/>
            <a:ext cx="5192485" cy="34777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6"/>
          <p:cNvSpPr txBox="1"/>
          <p:nvPr/>
        </p:nvSpPr>
        <p:spPr>
          <a:xfrm>
            <a:off x="731521" y="720566"/>
            <a:ext cx="7955279" cy="109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3200">
                <a:latin typeface="+mn-lt"/>
                <a:ea typeface="+mn-ea"/>
                <a:cs typeface="+mn-cs"/>
                <a:sym typeface="Calibri"/>
              </a:defRPr>
            </a:pPr>
            <a:r>
              <a:t>The rule No1</a:t>
            </a:r>
          </a:p>
          <a:p>
            <a:pPr algn="ctr">
              <a:defRPr sz="4000" u="sng">
                <a:latin typeface="+mn-lt"/>
                <a:ea typeface="+mn-ea"/>
                <a:cs typeface="+mn-cs"/>
                <a:sym typeface="Calibri"/>
              </a:defRPr>
            </a:pPr>
            <a:r>
              <a:t>Keep your camera on</a:t>
            </a:r>
          </a:p>
        </p:txBody>
      </p:sp>
      <p:pic>
        <p:nvPicPr>
          <p:cNvPr id="140" name="Graphic 8" descr="Graphic 8"/>
          <p:cNvPicPr>
            <a:picLocks noChangeAspect="1"/>
          </p:cNvPicPr>
          <p:nvPr/>
        </p:nvPicPr>
        <p:blipFill>
          <a:blip r:embed="rId2"/>
          <a:stretch>
            <a:fillRect/>
          </a:stretch>
        </p:blipFill>
        <p:spPr>
          <a:xfrm>
            <a:off x="4251961" y="2233135"/>
            <a:ext cx="914401" cy="914401"/>
          </a:xfrm>
          <a:prstGeom prst="rect">
            <a:avLst/>
          </a:prstGeom>
          <a:ln w="12700">
            <a:miter lim="400000"/>
          </a:ln>
        </p:spPr>
      </p:pic>
      <p:pic>
        <p:nvPicPr>
          <p:cNvPr id="141" name="Picture 2" descr="Picture 2"/>
          <p:cNvPicPr>
            <a:picLocks noChangeAspect="1"/>
          </p:cNvPicPr>
          <p:nvPr/>
        </p:nvPicPr>
        <p:blipFill>
          <a:blip r:embed="rId3"/>
          <a:stretch>
            <a:fillRect/>
          </a:stretch>
        </p:blipFill>
        <p:spPr>
          <a:xfrm>
            <a:off x="3413761" y="4375308"/>
            <a:ext cx="2590801" cy="1762130"/>
          </a:xfrm>
          <a:prstGeom prst="rect">
            <a:avLst/>
          </a:prstGeom>
          <a:ln w="12700">
            <a:miter lim="400000"/>
          </a:ln>
        </p:spPr>
      </p:pic>
      <p:sp>
        <p:nvSpPr>
          <p:cNvPr id="142" name="TextBox 4"/>
          <p:cNvSpPr txBox="1"/>
          <p:nvPr/>
        </p:nvSpPr>
        <p:spPr>
          <a:xfrm>
            <a:off x="7687464" y="102771"/>
            <a:ext cx="7040883"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Join the Git Class-Room</a:t>
            </a:r>
          </a:p>
        </p:txBody>
      </p:sp>
      <p:sp>
        <p:nvSpPr>
          <p:cNvPr id="289" name="TextBox 4"/>
          <p:cNvSpPr txBox="1"/>
          <p:nvPr/>
        </p:nvSpPr>
        <p:spPr>
          <a:xfrm>
            <a:off x="674370" y="2736949"/>
            <a:ext cx="6659879" cy="646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t">
            <a:spAutoFit/>
          </a:bodyPr>
          <a:lstStyle/>
          <a:p>
            <a:pPr>
              <a:defRPr>
                <a:latin typeface="+mn-lt"/>
                <a:ea typeface="+mn-ea"/>
                <a:cs typeface="+mn-cs"/>
                <a:sym typeface="Calibri"/>
              </a:defRPr>
            </a:pPr>
            <a:r>
              <a:rPr dirty="0"/>
              <a:t>Join the university team:</a:t>
            </a:r>
          </a:p>
          <a:p>
            <a:pPr>
              <a:defRPr u="sng">
                <a:solidFill>
                  <a:srgbClr val="0000FF"/>
                </a:solidFill>
                <a:uFill>
                  <a:solidFill>
                    <a:srgbClr val="0000FF"/>
                  </a:solidFill>
                </a:uFill>
                <a:latin typeface="+mn-lt"/>
                <a:ea typeface="+mn-ea"/>
                <a:cs typeface="+mn-cs"/>
                <a:sym typeface="Calibri"/>
              </a:defRPr>
            </a:pPr>
            <a:r>
              <a:rPr lang="en-US" dirty="0">
                <a:ea typeface="+mj-lt"/>
                <a:cs typeface="+mj-lt"/>
                <a:hlinkClick r:id="rId2"/>
              </a:rPr>
              <a:t>https://classroom.github.com/a/R9bb74wG</a:t>
            </a:r>
            <a:endParaRPr dirty="0"/>
          </a:p>
        </p:txBody>
      </p:sp>
      <p:sp>
        <p:nvSpPr>
          <p:cNvPr id="290" name="TextBox 6"/>
          <p:cNvSpPr txBox="1"/>
          <p:nvPr/>
        </p:nvSpPr>
        <p:spPr>
          <a:xfrm>
            <a:off x="674370" y="1809431"/>
            <a:ext cx="6659879"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mn-lt"/>
                <a:ea typeface="+mn-ea"/>
                <a:cs typeface="+mn-cs"/>
                <a:sym typeface="Calibri"/>
              </a:defRPr>
            </a:pPr>
            <a:r>
              <a:t>Signup for GITHUB: </a:t>
            </a:r>
          </a:p>
          <a:p>
            <a:pPr>
              <a:defRPr u="sng">
                <a:solidFill>
                  <a:srgbClr val="0000FF"/>
                </a:solidFill>
                <a:uFill>
                  <a:solidFill>
                    <a:srgbClr val="0000FF"/>
                  </a:solidFill>
                </a:uFill>
                <a:latin typeface="+mn-lt"/>
                <a:ea typeface="+mn-ea"/>
                <a:cs typeface="+mn-cs"/>
                <a:sym typeface="Calibri"/>
              </a:defRPr>
            </a:pPr>
            <a:r>
              <a:rPr>
                <a:hlinkClick r:id="rId3"/>
              </a:rPr>
              <a:t>https://github.com</a:t>
            </a:r>
            <a:r>
              <a:rPr u="none">
                <a:solidFill>
                  <a:srgbClr val="000000"/>
                </a:solidFill>
                <a:uFillTx/>
              </a:rPr>
              <a:t>  </a:t>
            </a:r>
          </a:p>
        </p:txBody>
      </p:sp>
      <p:pic>
        <p:nvPicPr>
          <p:cNvPr id="291" name="Picture 8" descr="Picture 8"/>
          <p:cNvPicPr>
            <a:picLocks noChangeAspect="1"/>
          </p:cNvPicPr>
          <p:nvPr/>
        </p:nvPicPr>
        <p:blipFill>
          <a:blip r:embed="rId4"/>
          <a:stretch>
            <a:fillRect/>
          </a:stretch>
        </p:blipFill>
        <p:spPr>
          <a:xfrm>
            <a:off x="2148444" y="3523488"/>
            <a:ext cx="3981480" cy="2767036"/>
          </a:xfrm>
          <a:prstGeom prst="rect">
            <a:avLst/>
          </a:prstGeom>
          <a:ln w="12700">
            <a:miter lim="400000"/>
          </a:ln>
        </p:spPr>
      </p:pic>
      <p:sp>
        <p:nvSpPr>
          <p:cNvPr id="292" name="Arrow: Right 9"/>
          <p:cNvSpPr/>
          <p:nvPr/>
        </p:nvSpPr>
        <p:spPr>
          <a:xfrm rot="10800000">
            <a:off x="4273296" y="5205984"/>
            <a:ext cx="1072901" cy="292613"/>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3" name="Picture 2">
            <a:extLst>
              <a:ext uri="{FF2B5EF4-FFF2-40B4-BE49-F238E27FC236}">
                <a16:creationId xmlns:a16="http://schemas.microsoft.com/office/drawing/2014/main" id="{146BD3DD-8D02-A5CA-4B64-B4AF3816BD9B}"/>
              </a:ext>
            </a:extLst>
          </p:cNvPr>
          <p:cNvPicPr>
            <a:picLocks noChangeAspect="1"/>
          </p:cNvPicPr>
          <p:nvPr/>
        </p:nvPicPr>
        <p:blipFill>
          <a:blip r:embed="rId5"/>
          <a:stretch>
            <a:fillRect/>
          </a:stretch>
        </p:blipFill>
        <p:spPr>
          <a:xfrm>
            <a:off x="6057889" y="326417"/>
            <a:ext cx="2819421" cy="273369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323527" y="577436"/>
            <a:ext cx="7886701" cy="652729"/>
          </a:xfrm>
          <a:prstGeom prst="rect">
            <a:avLst/>
          </a:prstGeom>
        </p:spPr>
        <p:txBody>
          <a:bodyPr/>
          <a:lstStyle>
            <a:lvl1pPr defTabSz="749808">
              <a:defRPr sz="3600"/>
            </a:lvl1pPr>
          </a:lstStyle>
          <a:p>
            <a:r>
              <a:t>How to reach me?</a:t>
            </a:r>
          </a:p>
        </p:txBody>
      </p:sp>
      <p:sp>
        <p:nvSpPr>
          <p:cNvPr id="238" name="Content Placeholder 2"/>
          <p:cNvSpPr txBox="1">
            <a:spLocks noGrp="1"/>
          </p:cNvSpPr>
          <p:nvPr>
            <p:ph type="body" idx="1"/>
          </p:nvPr>
        </p:nvSpPr>
        <p:spPr>
          <a:xfrm>
            <a:off x="323528" y="1412772"/>
            <a:ext cx="8409146" cy="4133064"/>
          </a:xfrm>
          <a:prstGeom prst="rect">
            <a:avLst/>
          </a:prstGeom>
        </p:spPr>
        <p:txBody>
          <a:bodyPr/>
          <a:lstStyle/>
          <a:p>
            <a:pPr marL="210311" indent="-210311" defTabSz="841247">
              <a:lnSpc>
                <a:spcPct val="81000"/>
              </a:lnSpc>
              <a:spcBef>
                <a:spcPts val="900"/>
              </a:spcBef>
              <a:buBlip>
                <a:blip r:embed="rId2"/>
              </a:buBlip>
              <a:defRPr sz="1800"/>
            </a:pPr>
            <a:r>
              <a:t>I do </a:t>
            </a:r>
            <a:r>
              <a:rPr u="sng"/>
              <a:t>not</a:t>
            </a:r>
            <a:r>
              <a:t> have an office at the university.</a:t>
            </a:r>
            <a:br/>
            <a:r>
              <a:t>I’ll be mostly at 14.00h Mondays in the meeting room.</a:t>
            </a:r>
          </a:p>
          <a:p>
            <a:pPr marL="210311" indent="-210311" defTabSz="841247">
              <a:lnSpc>
                <a:spcPct val="81000"/>
              </a:lnSpc>
              <a:spcBef>
                <a:spcPts val="900"/>
              </a:spcBef>
              <a:buBlip>
                <a:blip r:embed="rId2"/>
              </a:buBlip>
              <a:defRPr sz="1800"/>
            </a:pPr>
            <a:r>
              <a:t>You can reach me almost every day/night including weekend!</a:t>
            </a:r>
          </a:p>
          <a:p>
            <a:pPr marL="210311" indent="-210311" defTabSz="841247">
              <a:lnSpc>
                <a:spcPct val="81000"/>
              </a:lnSpc>
              <a:spcBef>
                <a:spcPts val="900"/>
              </a:spcBef>
              <a:buBlip>
                <a:blip r:embed="rId2"/>
              </a:buBlip>
              <a:defRPr sz="1800"/>
            </a:pPr>
            <a:r>
              <a:t>Use my Linked-In contact for urgent and </a:t>
            </a:r>
            <a:r>
              <a:rPr u="sng"/>
              <a:t>private</a:t>
            </a:r>
            <a:r>
              <a:t> questions.</a:t>
            </a:r>
            <a:br/>
            <a:r>
              <a:t>Don’t contact me directly for general questions, which all other might be interested on.</a:t>
            </a:r>
          </a:p>
          <a:p>
            <a:pPr marL="210311" indent="-210311" defTabSz="841247">
              <a:lnSpc>
                <a:spcPct val="81000"/>
              </a:lnSpc>
              <a:spcBef>
                <a:spcPts val="900"/>
              </a:spcBef>
              <a:buBlip>
                <a:blip r:embed="rId2"/>
              </a:buBlip>
              <a:defRPr sz="1800"/>
            </a:pPr>
            <a:r>
              <a:t>For all other project and course related questions </a:t>
            </a:r>
            <a:br/>
            <a:r>
              <a:t> </a:t>
            </a:r>
            <a:r>
              <a:rPr u="sng"/>
              <a:t>use linked-in timeline or github issues.</a:t>
            </a:r>
          </a:p>
          <a:p>
            <a:pPr marL="210311" indent="-210311" defTabSz="841247">
              <a:lnSpc>
                <a:spcPct val="81000"/>
              </a:lnSpc>
              <a:spcBef>
                <a:spcPts val="900"/>
              </a:spcBef>
              <a:buBlip>
                <a:blip r:embed="rId2"/>
              </a:buBlip>
              <a:defRPr sz="1800"/>
            </a:pPr>
            <a:r>
              <a:t>You can follow me on twitter: </a:t>
            </a:r>
            <a:br/>
            <a:r>
              <a:rPr u="sng">
                <a:solidFill>
                  <a:srgbClr val="0000FF"/>
                </a:solidFill>
                <a:uFill>
                  <a:solidFill>
                    <a:srgbClr val="0000FF"/>
                  </a:solidFill>
                </a:uFill>
                <a:hlinkClick r:id="rId3"/>
              </a:rPr>
              <a:t>https://twitter.com/ddobric</a:t>
            </a:r>
          </a:p>
          <a:p>
            <a:pPr marL="210311" indent="-210311" defTabSz="841247">
              <a:lnSpc>
                <a:spcPct val="81000"/>
              </a:lnSpc>
              <a:spcBef>
                <a:spcPts val="900"/>
              </a:spcBef>
              <a:buBlip>
                <a:blip r:embed="rId2"/>
              </a:buBlip>
              <a:defRPr sz="1800"/>
            </a:pPr>
            <a:r>
              <a:t>You can follow me on my blog: </a:t>
            </a:r>
            <a:r>
              <a:rPr u="sng">
                <a:solidFill>
                  <a:srgbClr val="0000FF"/>
                </a:solidFill>
                <a:uFill>
                  <a:solidFill>
                    <a:srgbClr val="0000FF"/>
                  </a:solidFill>
                </a:uFill>
              </a:rPr>
              <a:t>http://developers.de/</a:t>
            </a:r>
          </a:p>
          <a:p>
            <a:pPr marL="210311" indent="-210311" defTabSz="841247">
              <a:lnSpc>
                <a:spcPct val="81000"/>
              </a:lnSpc>
              <a:spcBef>
                <a:spcPts val="900"/>
              </a:spcBef>
              <a:buBlip>
                <a:blip r:embed="rId2"/>
              </a:buBlip>
              <a:defRPr sz="1800" u="sng">
                <a:solidFill>
                  <a:srgbClr val="0000FF"/>
                </a:solidFill>
                <a:uFill>
                  <a:solidFill>
                    <a:srgbClr val="0000FF"/>
                  </a:solidFill>
                </a:uFill>
              </a:defRPr>
            </a:pPr>
            <a:r>
              <a:t>https://damirdobric.me</a:t>
            </a:r>
          </a:p>
          <a:p>
            <a:pPr marL="210311" indent="-210311" defTabSz="841247">
              <a:lnSpc>
                <a:spcPct val="81000"/>
              </a:lnSpc>
              <a:spcBef>
                <a:spcPts val="900"/>
              </a:spcBef>
              <a:buBlip>
                <a:blip r:embed="rId2"/>
              </a:buBlip>
              <a:defRPr sz="1800"/>
            </a:pPr>
            <a:r>
              <a:t>Azure Meetup Frankfurt:</a:t>
            </a:r>
            <a:br/>
            <a:r>
              <a:rPr u="sng">
                <a:solidFill>
                  <a:srgbClr val="0000FF"/>
                </a:solidFill>
                <a:uFill>
                  <a:solidFill>
                    <a:srgbClr val="0000FF"/>
                  </a:solidFill>
                </a:uFill>
                <a:hlinkClick r:id="rId4"/>
              </a:rPr>
              <a:t>https://www.meetup.com/Azure-Meetup-Frankfurt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628650" y="555406"/>
            <a:ext cx="7886700" cy="652726"/>
          </a:xfrm>
          <a:prstGeom prst="rect">
            <a:avLst/>
          </a:prstGeom>
        </p:spPr>
        <p:txBody>
          <a:bodyPr/>
          <a:lstStyle>
            <a:lvl1pPr defTabSz="749808">
              <a:defRPr sz="3600"/>
            </a:lvl1pPr>
          </a:lstStyle>
          <a:p>
            <a:r>
              <a:t>How the project is scored?</a:t>
            </a:r>
          </a:p>
        </p:txBody>
      </p:sp>
      <p:sp>
        <p:nvSpPr>
          <p:cNvPr id="241" name="Content Placeholder 2"/>
          <p:cNvSpPr txBox="1">
            <a:spLocks noGrp="1"/>
          </p:cNvSpPr>
          <p:nvPr>
            <p:ph type="body" idx="1"/>
          </p:nvPr>
        </p:nvSpPr>
        <p:spPr>
          <a:xfrm>
            <a:off x="628650" y="1382168"/>
            <a:ext cx="8179594" cy="4389352"/>
          </a:xfrm>
          <a:prstGeom prst="rect">
            <a:avLst/>
          </a:prstGeom>
        </p:spPr>
        <p:txBody>
          <a:bodyPr/>
          <a:lstStyle/>
          <a:p>
            <a:pPr>
              <a:buBlip>
                <a:blip r:embed="rId2"/>
              </a:buBlip>
            </a:pPr>
            <a:r>
              <a:t>Regularly and continuous learning through sprints (2 iterations per month)</a:t>
            </a:r>
          </a:p>
          <a:p>
            <a:pPr>
              <a:buBlip>
                <a:blip r:embed="rId2"/>
              </a:buBlip>
            </a:pPr>
            <a:r>
              <a:t>Your knowledge about .NET Core / C#</a:t>
            </a:r>
          </a:p>
          <a:p>
            <a:pPr>
              <a:buBlip>
                <a:blip r:embed="rId2"/>
              </a:buBlip>
            </a:pPr>
            <a:r>
              <a:t>Your solution must compile and run.</a:t>
            </a:r>
          </a:p>
          <a:p>
            <a:pPr>
              <a:buBlip>
                <a:blip r:embed="rId2"/>
              </a:buBlip>
            </a:pPr>
            <a:r>
              <a:t>UnitTests must be on green.</a:t>
            </a:r>
          </a:p>
          <a:p>
            <a:pPr>
              <a:buBlip>
                <a:blip r:embed="rId2"/>
              </a:buBlip>
            </a:pPr>
            <a:r>
              <a:t>If you run in unsolvable issues, you will not fail.</a:t>
            </a:r>
          </a:p>
          <a:p>
            <a:pPr>
              <a:buBlip>
                <a:blip r:embed="rId2"/>
              </a:buBlip>
            </a:pPr>
            <a:r>
              <a:t>If you want best score (&lt;2.0) you might work on github (public repository).</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Rectangle 6"/>
          <p:cNvGrpSpPr/>
          <p:nvPr/>
        </p:nvGrpSpPr>
        <p:grpSpPr>
          <a:xfrm>
            <a:off x="711503" y="2021418"/>
            <a:ext cx="7848884" cy="1800210"/>
            <a:chOff x="0" y="-1"/>
            <a:chExt cx="7848882" cy="1800209"/>
          </a:xfrm>
        </p:grpSpPr>
        <p:sp>
          <p:nvSpPr>
            <p:cNvPr id="243" name="Rectangle"/>
            <p:cNvSpPr/>
            <p:nvPr/>
          </p:nvSpPr>
          <p:spPr>
            <a:xfrm>
              <a:off x="-1" y="-2"/>
              <a:ext cx="7848884" cy="180021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latin typeface="+mn-lt"/>
                  <a:ea typeface="+mn-ea"/>
                  <a:cs typeface="+mn-cs"/>
                  <a:sym typeface="Calibri"/>
                </a:defRPr>
              </a:pPr>
              <a:endParaRPr/>
            </a:p>
          </p:txBody>
        </p:sp>
        <p:sp>
          <p:nvSpPr>
            <p:cNvPr id="244" name="ALM…"/>
            <p:cNvSpPr txBox="1"/>
            <p:nvPr/>
          </p:nvSpPr>
          <p:spPr>
            <a:xfrm>
              <a:off x="45720" y="55421"/>
              <a:ext cx="7757443" cy="16893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4400">
                  <a:solidFill>
                    <a:srgbClr val="FFFFFF"/>
                  </a:solidFill>
                  <a:latin typeface="+mn-lt"/>
                  <a:ea typeface="+mn-ea"/>
                  <a:cs typeface="+mn-cs"/>
                  <a:sym typeface="Calibri"/>
                </a:defRPr>
              </a:pPr>
              <a:r>
                <a:t>ALM</a:t>
              </a:r>
              <a:endParaRPr sz="4000"/>
            </a:p>
            <a:p>
              <a:pPr algn="ctr">
                <a:defRPr sz="3600">
                  <a:solidFill>
                    <a:srgbClr val="FFFFFF"/>
                  </a:solidFill>
                  <a:latin typeface="+mn-lt"/>
                  <a:ea typeface="+mn-ea"/>
                  <a:cs typeface="+mn-cs"/>
                  <a:sym typeface="Calibri"/>
                </a:defRPr>
              </a:pPr>
              <a:r>
                <a:t>Application Life Cycle Management</a:t>
              </a:r>
            </a:p>
            <a:p>
              <a:pPr algn="ctr">
                <a:defRPr sz="2800">
                  <a:solidFill>
                    <a:srgbClr val="FFFFFF"/>
                  </a:solidFill>
                  <a:latin typeface="+mn-lt"/>
                  <a:ea typeface="+mn-ea"/>
                  <a:cs typeface="+mn-cs"/>
                  <a:sym typeface="Calibri"/>
                </a:defRPr>
              </a:pPr>
              <a:r>
                <a:t>(Scoping Software Projects)</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xfrm>
            <a:off x="628650" y="599474"/>
            <a:ext cx="7886700" cy="652726"/>
          </a:xfrm>
          <a:prstGeom prst="rect">
            <a:avLst/>
          </a:prstGeom>
        </p:spPr>
        <p:txBody>
          <a:bodyPr/>
          <a:lstStyle>
            <a:lvl1pPr defTabSz="749808">
              <a:defRPr sz="3600"/>
            </a:lvl1pPr>
          </a:lstStyle>
          <a:p>
            <a:r>
              <a:t>ALM encompasses</a:t>
            </a:r>
          </a:p>
        </p:txBody>
      </p:sp>
      <p:sp>
        <p:nvSpPr>
          <p:cNvPr id="250" name="Content Placeholder 2"/>
          <p:cNvSpPr txBox="1">
            <a:spLocks noGrp="1"/>
          </p:cNvSpPr>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a:rPr>
              <a:t>Release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DevOps</a:t>
            </a:r>
          </a:p>
        </p:txBody>
      </p:sp>
      <p:sp>
        <p:nvSpPr>
          <p:cNvPr id="253" name="Content Placeholder 2"/>
          <p:cNvSpPr txBox="1">
            <a:spLocks noGrp="1"/>
          </p:cNvSpPr>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4" name="Picture 4" descr="Picture 4"/>
          <p:cNvPicPr>
            <a:picLocks noChangeAspect="1"/>
          </p:cNvPicPr>
          <p:nvPr/>
        </p:nvPicPr>
        <p:blipFill>
          <a:blip r:embed="rId3"/>
          <a:stretch>
            <a:fillRect/>
          </a:stretch>
        </p:blipFill>
        <p:spPr>
          <a:xfrm>
            <a:off x="1892391" y="2872780"/>
            <a:ext cx="5881731" cy="3109937"/>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ALM Frameworks</a:t>
            </a:r>
          </a:p>
        </p:txBody>
      </p:sp>
      <p:sp>
        <p:nvSpPr>
          <p:cNvPr id="257" name="Content Placeholder 2"/>
          <p:cNvSpPr txBox="1">
            <a:spLocks noGrp="1"/>
          </p:cNvSpPr>
          <p:nvPr>
            <p:ph type="body" idx="1"/>
          </p:nvPr>
        </p:nvSpPr>
        <p:spPr>
          <a:xfrm>
            <a:off x="628650" y="1492337"/>
            <a:ext cx="7886700" cy="4389352"/>
          </a:xfrm>
          <a:prstGeom prst="rect">
            <a:avLst/>
          </a:prstGeom>
        </p:spPr>
        <p:txBody>
          <a:bodyPr/>
          <a:lstStyle/>
          <a:p>
            <a:pPr marL="210653" indent="-210653" defTabSz="842617">
              <a:spcBef>
                <a:spcPts val="800"/>
              </a:spcBef>
              <a:buBlip>
                <a:blip r:embed="rId2"/>
              </a:buBlip>
              <a:defRPr sz="2565"/>
            </a:pPr>
            <a:r>
              <a:t>CMMI</a:t>
            </a:r>
          </a:p>
          <a:p>
            <a:pPr marL="631964" lvl="1" indent="-210653" defTabSz="842617">
              <a:spcBef>
                <a:spcPts val="300"/>
              </a:spcBef>
              <a:buBlip>
                <a:blip r:embed="rId2"/>
              </a:buBlip>
              <a:defRPr sz="2185"/>
            </a:pPr>
            <a:r>
              <a:t>Capability Maturity Model Integration </a:t>
            </a:r>
          </a:p>
          <a:p>
            <a:pPr marL="631964" lvl="1" indent="-210653" defTabSz="842617">
              <a:spcBef>
                <a:spcPts val="300"/>
              </a:spcBef>
              <a:buBlip>
                <a:blip r:embed="rId2"/>
              </a:buBlip>
              <a:defRPr sz="2185"/>
            </a:pPr>
            <a:r>
              <a:t>Started in 1987 as the Capability Maturity Model (CMM), at the Software Engineering Institute</a:t>
            </a:r>
          </a:p>
          <a:p>
            <a:pPr marL="210653" indent="-210653" defTabSz="842617">
              <a:spcBef>
                <a:spcPts val="800"/>
              </a:spcBef>
              <a:buBlip>
                <a:blip r:embed="rId2"/>
              </a:buBlip>
              <a:defRPr sz="2565"/>
            </a:pPr>
            <a:r>
              <a:t>MSF</a:t>
            </a:r>
          </a:p>
          <a:p>
            <a:pPr marL="631964" lvl="1" indent="-210653" defTabSz="842617">
              <a:spcBef>
                <a:spcPts val="300"/>
              </a:spcBef>
              <a:buBlip>
                <a:blip r:embed="rId2"/>
              </a:buBlip>
              <a:defRPr sz="2185"/>
            </a:pPr>
            <a:r>
              <a:t>Microsoft Solution Framework</a:t>
            </a:r>
          </a:p>
          <a:p>
            <a:pPr marL="631964" lvl="1" indent="-210653" defTabSz="842617">
              <a:spcBef>
                <a:spcPts val="300"/>
              </a:spcBef>
              <a:buBlip>
                <a:blip r:embed="rId2"/>
              </a:buBlip>
              <a:defRPr sz="2185"/>
            </a:pPr>
            <a:r>
              <a:t>Set of principles, models, disciplines, concepts, and guidelines for delivering information technology solutions from Microsoft</a:t>
            </a:r>
          </a:p>
          <a:p>
            <a:pPr marL="210653" indent="-210653" defTabSz="842617">
              <a:spcBef>
                <a:spcPts val="800"/>
              </a:spcBef>
              <a:buBlip>
                <a:blip r:embed="rId2"/>
              </a:buBlip>
              <a:defRPr sz="2565"/>
            </a:pPr>
            <a:r>
              <a:t>AGILE</a:t>
            </a:r>
          </a:p>
          <a:p>
            <a:pPr marL="210653" indent="-210653" defTabSz="842617">
              <a:spcBef>
                <a:spcPts val="800"/>
              </a:spcBef>
              <a:buBlip>
                <a:blip r:embed="rId2"/>
              </a:buBlip>
              <a:defRPr sz="2565"/>
            </a:pPr>
            <a:r>
              <a:t>SCRUM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MSF-Agile</a:t>
            </a:r>
          </a:p>
        </p:txBody>
      </p:sp>
      <p:pic>
        <p:nvPicPr>
          <p:cNvPr id="260" name="Picture 3" descr="Picture 3"/>
          <p:cNvPicPr>
            <a:picLocks noChangeAspect="1"/>
          </p:cNvPicPr>
          <p:nvPr/>
        </p:nvPicPr>
        <p:blipFill>
          <a:blip r:embed="rId2"/>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28650" y="940994"/>
            <a:ext cx="7886700" cy="652726"/>
          </a:xfrm>
          <a:prstGeom prst="rect">
            <a:avLst/>
          </a:prstGeom>
        </p:spPr>
        <p:txBody>
          <a:bodyPr/>
          <a:lstStyle>
            <a:lvl1pPr defTabSz="749808">
              <a:defRPr sz="3600"/>
            </a:lvl1pPr>
          </a:lstStyle>
          <a:p>
            <a:r>
              <a:t>Scrum</a:t>
            </a:r>
          </a:p>
        </p:txBody>
      </p:sp>
      <p:sp>
        <p:nvSpPr>
          <p:cNvPr id="263" name="Content Placeholder 2"/>
          <p:cNvSpPr txBox="1">
            <a:spLocks noGrp="1"/>
          </p:cNvSpPr>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endParaRPr/>
          </a:p>
        </p:txBody>
      </p:sp>
      <p:pic>
        <p:nvPicPr>
          <p:cNvPr id="264" name="Picture 4" descr="Picture 4"/>
          <p:cNvPicPr>
            <a:picLocks noChangeAspect="1"/>
          </p:cNvPicPr>
          <p:nvPr/>
        </p:nvPicPr>
        <p:blipFill>
          <a:blip r:embed="rId2"/>
          <a:stretch>
            <a:fillRect/>
          </a:stretch>
        </p:blipFill>
        <p:spPr>
          <a:xfrm>
            <a:off x="2801266" y="3481292"/>
            <a:ext cx="3732254" cy="27322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Rectangle 33"/>
          <p:cNvGrpSpPr/>
          <p:nvPr/>
        </p:nvGrpSpPr>
        <p:grpSpPr>
          <a:xfrm>
            <a:off x="672895" y="2374653"/>
            <a:ext cx="4727997" cy="2684109"/>
            <a:chOff x="-2" y="151009"/>
            <a:chExt cx="2918247" cy="907029"/>
          </a:xfrm>
        </p:grpSpPr>
        <p:sp>
          <p:nvSpPr>
            <p:cNvPr id="144" name="Rectangle"/>
            <p:cNvSpPr/>
            <p:nvPr/>
          </p:nvSpPr>
          <p:spPr>
            <a:xfrm>
              <a:off x="-2" y="151009"/>
              <a:ext cx="2918247" cy="907029"/>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45" name="Lesson  Mo. 14.15-17.45 h Lab:      Thur. 14.00-16.00 h…"/>
            <p:cNvSpPr txBox="1"/>
            <p:nvPr/>
          </p:nvSpPr>
          <p:spPr>
            <a:xfrm>
              <a:off x="45720" y="214498"/>
              <a:ext cx="2826802" cy="780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rPr lang="en-US" dirty="0">
                  <a:ea typeface="+mj-lt"/>
                  <a:cs typeface="+mj-lt"/>
                </a:rPr>
                <a:t>Lesson  Mo. </a:t>
              </a:r>
            </a:p>
            <a:p>
              <a:pPr>
                <a:defRPr>
                  <a:solidFill>
                    <a:srgbClr val="FFFFFF"/>
                  </a:solidFill>
                  <a:latin typeface="Segoe UI"/>
                  <a:ea typeface="Segoe UI"/>
                  <a:cs typeface="Segoe UI"/>
                  <a:sym typeface="Segoe UI"/>
                </a:defRPr>
              </a:pPr>
              <a:r>
                <a:rPr lang="en-US" dirty="0">
                  <a:ea typeface="+mj-lt"/>
                  <a:cs typeface="+mj-lt"/>
                </a:rPr>
                <a:t>14.15-15.45 h</a:t>
              </a:r>
              <a:endParaRPr lang="en-US" dirty="0"/>
            </a:p>
            <a:p>
              <a:pPr>
                <a:defRPr>
                  <a:solidFill>
                    <a:srgbClr val="FFFFFF"/>
                  </a:solidFill>
                  <a:latin typeface="Segoe UI"/>
                  <a:ea typeface="Segoe UI"/>
                  <a:cs typeface="Segoe UI"/>
                  <a:sym typeface="Segoe UI"/>
                </a:defRPr>
              </a:pPr>
              <a:r>
                <a:rPr lang="en-US" dirty="0">
                  <a:ea typeface="+mj-lt"/>
                  <a:cs typeface="+mj-lt"/>
                </a:rPr>
                <a:t>16.00-17.30 h</a:t>
              </a:r>
              <a:endParaRPr lang="en-US" dirty="0"/>
            </a:p>
            <a:p>
              <a:pPr>
                <a:defRPr>
                  <a:solidFill>
                    <a:srgbClr val="FFFFFF"/>
                  </a:solidFill>
                  <a:latin typeface="Segoe UI"/>
                  <a:ea typeface="Segoe UI"/>
                  <a:cs typeface="Segoe UI"/>
                  <a:sym typeface="Segoe UI"/>
                </a:defRPr>
              </a:pPr>
              <a:r>
                <a:rPr lang="en-US" dirty="0">
                  <a:ea typeface="+mj-lt"/>
                  <a:cs typeface="+mj-lt"/>
                </a:rPr>
                <a:t>17.45-19.15 h</a:t>
              </a:r>
            </a:p>
            <a:p>
              <a:pPr>
                <a:defRPr>
                  <a:solidFill>
                    <a:srgbClr val="FFFFFF"/>
                  </a:solidFill>
                  <a:latin typeface="Segoe UI"/>
                  <a:ea typeface="Segoe UI"/>
                  <a:cs typeface="Segoe UI"/>
                  <a:sym typeface="Segoe UI"/>
                </a:defRPr>
              </a:pPr>
              <a:endParaRPr lang="en-US" dirty="0"/>
            </a:p>
            <a:p>
              <a:pPr>
                <a:defRPr>
                  <a:solidFill>
                    <a:srgbClr val="FFFFFF"/>
                  </a:solidFill>
                  <a:latin typeface="Segoe UI"/>
                  <a:ea typeface="Segoe UI"/>
                  <a:cs typeface="Segoe UI"/>
                  <a:sym typeface="Segoe UI"/>
                </a:defRPr>
              </a:pPr>
              <a:r>
                <a:rPr lang="en-US" dirty="0">
                  <a:ea typeface="+mj-lt"/>
                  <a:cs typeface="+mj-lt"/>
                </a:rPr>
                <a:t>Lab: Wed. </a:t>
              </a:r>
            </a:p>
            <a:p>
              <a:pPr>
                <a:defRPr>
                  <a:solidFill>
                    <a:srgbClr val="FFFFFF"/>
                  </a:solidFill>
                  <a:latin typeface="Segoe UI"/>
                  <a:ea typeface="Segoe UI"/>
                  <a:cs typeface="Segoe UI"/>
                  <a:sym typeface="Segoe UI"/>
                </a:defRPr>
              </a:pPr>
              <a:r>
                <a:rPr lang="en-US" dirty="0">
                  <a:ea typeface="+mj-lt"/>
                  <a:cs typeface="+mj-lt"/>
                </a:rPr>
                <a:t>08.15-11.30 h</a:t>
              </a:r>
            </a:p>
            <a:p>
              <a:pPr>
                <a:defRPr>
                  <a:solidFill>
                    <a:srgbClr val="FFFFFF"/>
                  </a:solidFill>
                  <a:latin typeface="Segoe UI"/>
                  <a:ea typeface="Segoe UI"/>
                  <a:cs typeface="Segoe UI"/>
                  <a:sym typeface="Segoe UI"/>
                </a:defRPr>
              </a:pPr>
              <a:r>
                <a:rPr lang="en-US" dirty="0">
                  <a:ea typeface="+mj-lt"/>
                  <a:cs typeface="+mj-lt"/>
                </a:rPr>
                <a:t>Room 8-</a:t>
              </a:r>
              <a:r>
                <a:rPr lang="en-DE" dirty="0">
                  <a:ea typeface="+mj-lt"/>
                  <a:cs typeface="+mj-lt"/>
                </a:rPr>
                <a:t>A14</a:t>
              </a:r>
              <a:endParaRPr dirty="0"/>
            </a:p>
          </p:txBody>
        </p:sp>
      </p:grpSp>
      <p:grpSp>
        <p:nvGrpSpPr>
          <p:cNvPr id="149" name="Rectangle 37"/>
          <p:cNvGrpSpPr/>
          <p:nvPr/>
        </p:nvGrpSpPr>
        <p:grpSpPr>
          <a:xfrm>
            <a:off x="539545" y="824534"/>
            <a:ext cx="8352937" cy="1008123"/>
            <a:chOff x="0" y="-1"/>
            <a:chExt cx="8352935" cy="1008121"/>
          </a:xfrm>
        </p:grpSpPr>
        <p:sp>
          <p:nvSpPr>
            <p:cNvPr id="147" name="Rectangle"/>
            <p:cNvSpPr/>
            <p:nvPr/>
          </p:nvSpPr>
          <p:spPr>
            <a:xfrm>
              <a:off x="-1" y="-2"/>
              <a:ext cx="8352937" cy="100812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latin typeface="+mn-lt"/>
                  <a:ea typeface="+mn-ea"/>
                  <a:cs typeface="+mn-cs"/>
                  <a:sym typeface="Calibri"/>
                </a:defRPr>
              </a:pPr>
              <a:endParaRPr/>
            </a:p>
          </p:txBody>
        </p:sp>
        <p:sp>
          <p:nvSpPr>
            <p:cNvPr id="148" name="Software Engineering…"/>
            <p:cNvSpPr txBox="1"/>
            <p:nvPr/>
          </p:nvSpPr>
          <p:spPr>
            <a:xfrm>
              <a:off x="45718" y="22816"/>
              <a:ext cx="8261498" cy="962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4000">
                  <a:solidFill>
                    <a:srgbClr val="FFFFFF"/>
                  </a:solidFill>
                  <a:latin typeface="+mn-lt"/>
                  <a:ea typeface="+mn-ea"/>
                  <a:cs typeface="+mn-cs"/>
                  <a:sym typeface="Calibri"/>
                </a:defRPr>
              </a:pPr>
              <a:r>
                <a:rPr dirty="0"/>
                <a:t>Software Engineering</a:t>
              </a:r>
            </a:p>
            <a:p>
              <a:pPr algn="ctr">
                <a:defRPr sz="2000">
                  <a:solidFill>
                    <a:srgbClr val="FFFFFF"/>
                  </a:solidFill>
                  <a:latin typeface="+mn-lt"/>
                  <a:ea typeface="+mn-ea"/>
                  <a:cs typeface="+mn-cs"/>
                  <a:sym typeface="Calibri"/>
                </a:defRPr>
              </a:pPr>
              <a:r>
                <a:rPr dirty="0"/>
                <a:t>WS-2022-2023</a:t>
              </a:r>
            </a:p>
          </p:txBody>
        </p:sp>
      </p:grpSp>
      <p:pic>
        <p:nvPicPr>
          <p:cNvPr id="151" name="Picture 2" descr="Picture 2"/>
          <p:cNvPicPr>
            <a:picLocks noChangeAspect="1"/>
          </p:cNvPicPr>
          <p:nvPr/>
        </p:nvPicPr>
        <p:blipFill>
          <a:blip r:embed="rId2"/>
          <a:stretch>
            <a:fillRect/>
          </a:stretch>
        </p:blipFill>
        <p:spPr>
          <a:xfrm>
            <a:off x="6254176" y="2277416"/>
            <a:ext cx="2638307" cy="2555602"/>
          </a:xfrm>
          <a:prstGeom prst="rect">
            <a:avLst/>
          </a:prstGeom>
          <a:ln w="12700">
            <a:miter lim="400000"/>
          </a:ln>
        </p:spPr>
      </p:pic>
      <p:sp>
        <p:nvSpPr>
          <p:cNvPr id="152" name="TextBox 19"/>
          <p:cNvSpPr txBox="1"/>
          <p:nvPr/>
        </p:nvSpPr>
        <p:spPr>
          <a:xfrm>
            <a:off x="7687464" y="102771"/>
            <a:ext cx="7040883"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rPr dirty="0"/>
              <a:t>+++ Live +++        +++ Live +++     +++ Live +++</a:t>
            </a:r>
          </a:p>
        </p:txBody>
      </p:sp>
      <p:sp>
        <p:nvSpPr>
          <p:cNvPr id="2" name="TextBox 1">
            <a:extLst>
              <a:ext uri="{FF2B5EF4-FFF2-40B4-BE49-F238E27FC236}">
                <a16:creationId xmlns:a16="http://schemas.microsoft.com/office/drawing/2014/main" id="{2E800A64-3C54-4C4E-C344-694C2FE25FBC}"/>
              </a:ext>
            </a:extLst>
          </p:cNvPr>
          <p:cNvSpPr txBox="1"/>
          <p:nvPr/>
        </p:nvSpPr>
        <p:spPr>
          <a:xfrm>
            <a:off x="4293454" y="5772630"/>
            <a:ext cx="436068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spAutoFit/>
          </a:bodyPr>
          <a:lstStyle/>
          <a:p>
            <a:pPr marL="0" marR="0" indent="0" algn="l" defTabSz="914400">
              <a:lnSpc>
                <a:spcPct val="100000"/>
              </a:lnSpc>
              <a:spcBef>
                <a:spcPts val="0"/>
              </a:spcBef>
              <a:spcAft>
                <a:spcPts val="0"/>
              </a:spcAft>
              <a:buNone/>
              <a:tabLst/>
            </a:pPr>
            <a:r>
              <a:rPr lang="en-US" dirty="0">
                <a:ea typeface="+mj-lt"/>
                <a:cs typeface="+mj-lt"/>
                <a:hlinkClick r:id="rId3"/>
              </a:rPr>
              <a:t>https://www.linkedin.com/groups/8689804</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628650" y="742692"/>
            <a:ext cx="7886700" cy="652726"/>
          </a:xfrm>
          <a:prstGeom prst="rect">
            <a:avLst/>
          </a:prstGeom>
        </p:spPr>
        <p:txBody>
          <a:bodyPr/>
          <a:lstStyle/>
          <a:p>
            <a:pPr defTabSz="749808">
              <a:defRPr sz="3600"/>
            </a:pPr>
            <a:endParaRPr/>
          </a:p>
        </p:txBody>
      </p:sp>
      <p:pic>
        <p:nvPicPr>
          <p:cNvPr id="269" name="Picture 3" descr="Picture 3"/>
          <p:cNvPicPr>
            <a:picLocks noChangeAspect="1"/>
          </p:cNvPicPr>
          <p:nvPr/>
        </p:nvPicPr>
        <p:blipFill>
          <a:blip r:embed="rId2"/>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28650" y="264058"/>
            <a:ext cx="7886700" cy="652729"/>
          </a:xfrm>
          <a:prstGeom prst="rect">
            <a:avLst/>
          </a:prstGeom>
        </p:spPr>
        <p:txBody>
          <a:bodyPr/>
          <a:lstStyle>
            <a:lvl1pPr defTabSz="749808">
              <a:defRPr sz="3600"/>
            </a:lvl1pPr>
          </a:lstStyle>
          <a:p>
            <a:r>
              <a:t>SCRUM Model</a:t>
            </a:r>
          </a:p>
        </p:txBody>
      </p:sp>
      <p:sp>
        <p:nvSpPr>
          <p:cNvPr id="272" name="Content Placeholder 4"/>
          <p:cNvSpPr txBox="1">
            <a:spLocks noGrp="1"/>
          </p:cNvSpPr>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t>Epic -&gt;(Vision)</a:t>
            </a:r>
          </a:p>
          <a:p>
            <a:pPr marL="0" indent="0" defTabSz="813816">
              <a:spcBef>
                <a:spcPts val="800"/>
              </a:spcBef>
              <a:buSzTx/>
              <a:buNone/>
              <a:defRPr sz="2100"/>
            </a:pPr>
            <a:r>
              <a:t>    Feature / User Story -&gt; (has date but no effort)</a:t>
            </a:r>
          </a:p>
          <a:p>
            <a:pPr marL="0" indent="0" defTabSz="813816">
              <a:spcBef>
                <a:spcPts val="800"/>
              </a:spcBef>
              <a:buSzTx/>
              <a:buNone/>
              <a:defRPr sz="2100"/>
            </a:pPr>
            <a:r>
              <a:t>      - Backlog Item 1 </a:t>
            </a:r>
            <a:br/>
            <a:r>
              <a:t>	(has an effort+fits in the sprint)</a:t>
            </a:r>
          </a:p>
          <a:p>
            <a:pPr marL="0" indent="0" defTabSz="813816">
              <a:spcBef>
                <a:spcPts val="800"/>
              </a:spcBef>
              <a:buSzTx/>
              <a:buNone/>
              <a:defRPr sz="2100"/>
            </a:pPr>
            <a:r>
              <a:t>      - Backlog Item 2</a:t>
            </a:r>
          </a:p>
          <a:p>
            <a:pPr marL="0" indent="0" defTabSz="813816">
              <a:spcBef>
                <a:spcPts val="800"/>
              </a:spcBef>
              <a:buSzTx/>
              <a:buNone/>
              <a:defRPr sz="2100"/>
            </a:pPr>
            <a:r>
              <a:t>       …</a:t>
            </a:r>
          </a:p>
          <a:p>
            <a:pPr marL="0" indent="0" defTabSz="813816">
              <a:spcBef>
                <a:spcPts val="800"/>
              </a:spcBef>
              <a:buSzTx/>
              <a:buNone/>
              <a:defRPr sz="2100"/>
            </a:pPr>
            <a:r>
              <a:t>       - Backlog Item N -&gt;</a:t>
            </a:r>
          </a:p>
          <a:p>
            <a:pPr marL="0" indent="0" defTabSz="813816">
              <a:spcBef>
                <a:spcPts val="800"/>
              </a:spcBef>
              <a:buSzTx/>
              <a:buNone/>
              <a:defRPr sz="2100"/>
            </a:pPr>
            <a:r>
              <a:t> 				 Task N1</a:t>
            </a:r>
          </a:p>
          <a:p>
            <a:pPr marL="0" indent="0" defTabSz="813816">
              <a:spcBef>
                <a:spcPts val="800"/>
              </a:spcBef>
              <a:buSzTx/>
              <a:buNone/>
              <a:defRPr sz="2100"/>
            </a:pPr>
            <a:r>
              <a:t>				 Task N2</a:t>
            </a:r>
          </a:p>
          <a:p>
            <a:pPr marL="0" indent="0" defTabSz="813816">
              <a:spcBef>
                <a:spcPts val="800"/>
              </a:spcBef>
              <a:buSzTx/>
              <a:buNone/>
              <a:defRPr sz="2100"/>
            </a:pPr>
            <a:r>
              <a:t>				 …</a:t>
            </a:r>
          </a:p>
          <a:p>
            <a:pPr marL="0" indent="0" defTabSz="813816">
              <a:spcBef>
                <a:spcPts val="800"/>
              </a:spcBef>
              <a:buSzTx/>
              <a:buNone/>
              <a:defRPr sz="2100"/>
            </a:pPr>
            <a:r>
              <a:t>				 Task MN</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sp>
        <p:nvSpPr>
          <p:cNvPr id="275" name="Content Placeholder 2"/>
          <p:cNvSpPr txBox="1">
            <a:spLocks noGrp="1"/>
          </p:cNvSpPr>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dirty="0">
                <a:hlinkClick r:id="rId3"/>
              </a:rPr>
              <a:t>Visual Studio 2022 Community Edition</a:t>
            </a:r>
            <a:r>
              <a:rPr u="none" dirty="0">
                <a:solidFill>
                  <a:srgbClr val="000000"/>
                </a:solidFill>
                <a:uFillTx/>
              </a:rPr>
              <a:t> (Windows only)</a:t>
            </a:r>
            <a:endParaRPr dirty="0">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dirty="0">
                <a:hlinkClick r:id="rId4"/>
              </a:rPr>
              <a:t>Visual Studio Code</a:t>
            </a:r>
            <a:r>
              <a:rPr u="none" dirty="0">
                <a:solidFill>
                  <a:srgbClr val="000000"/>
                </a:solidFill>
                <a:uFillTx/>
              </a:rPr>
              <a:t> (Everywhere=</a:t>
            </a:r>
            <a:r>
              <a:rPr u="none" dirty="0" err="1">
                <a:solidFill>
                  <a:srgbClr val="000000"/>
                </a:solidFill>
                <a:uFillTx/>
              </a:rPr>
              <a:t>Win.Linux</a:t>
            </a:r>
            <a:r>
              <a:rPr u="none" dirty="0">
                <a:solidFill>
                  <a:srgbClr val="000000"/>
                </a:solidFill>
                <a:uFillTx/>
              </a:rPr>
              <a:t>, Mac)</a:t>
            </a:r>
            <a:endParaRPr dirty="0">
              <a:solidFill>
                <a:srgbClr val="0563C1"/>
              </a:solidFill>
              <a:uFill>
                <a:solidFill>
                  <a:srgbClr val="0563C1"/>
                </a:solidFill>
              </a:uFill>
            </a:endParaRPr>
          </a:p>
          <a:p>
            <a:pPr marL="217170" indent="-217170" defTabSz="868680">
              <a:spcBef>
                <a:spcPts val="900"/>
              </a:spcBef>
              <a:buBlip>
                <a:blip r:embed="rId2"/>
              </a:buBlip>
              <a:defRPr sz="2200"/>
            </a:pPr>
            <a:r>
              <a:rPr dirty="0"/>
              <a:t>Select GIT</a:t>
            </a:r>
          </a:p>
        </p:txBody>
      </p:sp>
      <p:pic>
        <p:nvPicPr>
          <p:cNvPr id="276" name="Picture 3" descr="Picture 3"/>
          <p:cNvPicPr>
            <a:picLocks noChangeAspect="1"/>
          </p:cNvPicPr>
          <p:nvPr/>
        </p:nvPicPr>
        <p:blipFill>
          <a:blip r:embed="rId5"/>
          <a:stretch>
            <a:fillRect/>
          </a:stretch>
        </p:blipFill>
        <p:spPr>
          <a:xfrm>
            <a:off x="1679712" y="3356538"/>
            <a:ext cx="5893907" cy="2559889"/>
          </a:xfrm>
          <a:prstGeom prst="rect">
            <a:avLst/>
          </a:prstGeom>
          <a:ln w="12700">
            <a:miter lim="400000"/>
          </a:ln>
        </p:spPr>
      </p:pic>
      <p:sp>
        <p:nvSpPr>
          <p:cNvPr id="277" name="Arrow: Right 4"/>
          <p:cNvSpPr/>
          <p:nvPr/>
        </p:nvSpPr>
        <p:spPr>
          <a:xfrm>
            <a:off x="775252" y="5203135"/>
            <a:ext cx="735496" cy="198787"/>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pic>
        <p:nvPicPr>
          <p:cNvPr id="3" name="Picture 2">
            <a:extLst>
              <a:ext uri="{FF2B5EF4-FFF2-40B4-BE49-F238E27FC236}">
                <a16:creationId xmlns:a16="http://schemas.microsoft.com/office/drawing/2014/main" id="{6F6BE1BE-F99B-D5A8-A33A-B380111D3C38}"/>
              </a:ext>
            </a:extLst>
          </p:cNvPr>
          <p:cNvPicPr>
            <a:picLocks noChangeAspect="1"/>
          </p:cNvPicPr>
          <p:nvPr/>
        </p:nvPicPr>
        <p:blipFill>
          <a:blip r:embed="rId2"/>
          <a:stretch>
            <a:fillRect/>
          </a:stretch>
        </p:blipFill>
        <p:spPr>
          <a:xfrm>
            <a:off x="1430503" y="1900706"/>
            <a:ext cx="5887570" cy="29303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grpSp>
        <p:nvGrpSpPr>
          <p:cNvPr id="297" name="Title 1"/>
          <p:cNvGrpSpPr/>
          <p:nvPr/>
        </p:nvGrpSpPr>
        <p:grpSpPr>
          <a:xfrm>
            <a:off x="482598" y="623385"/>
            <a:ext cx="2522989" cy="1607071"/>
            <a:chOff x="-1" y="-1"/>
            <a:chExt cx="2522987" cy="1607070"/>
          </a:xfrm>
        </p:grpSpPr>
        <p:sp>
          <p:nvSpPr>
            <p:cNvPr id="295" name="Rectangle"/>
            <p:cNvSpPr/>
            <p:nvPr/>
          </p:nvSpPr>
          <p:spPr>
            <a:xfrm>
              <a:off x="-2" y="-2"/>
              <a:ext cx="2522989" cy="1607071"/>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endParaRPr/>
            </a:p>
          </p:txBody>
        </p:sp>
        <p:sp>
          <p:nvSpPr>
            <p:cNvPr id="296" name="Your tasks for first sprint"/>
            <p:cNvSpPr txBox="1"/>
            <p:nvPr/>
          </p:nvSpPr>
          <p:spPr>
            <a:xfrm>
              <a:off x="55244" y="9524"/>
              <a:ext cx="2412498" cy="15880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r>
                <a:t>Your tasks for first sprint</a:t>
              </a:r>
            </a:p>
          </p:txBody>
        </p:sp>
      </p:grpSp>
      <p:sp>
        <p:nvSpPr>
          <p:cNvPr id="298" name="Rectangle 1"/>
          <p:cNvSpPr txBox="1"/>
          <p:nvPr/>
        </p:nvSpPr>
        <p:spPr>
          <a:xfrm>
            <a:off x="247469" y="2670700"/>
            <a:ext cx="2796178" cy="3415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 starts NOW. </a:t>
            </a:r>
          </a:p>
          <a:p>
            <a:pPr marL="45720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Sprints ends in two weeks.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1. Install VS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2. Create your branch on git.</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3. Try to play with GIT (use VS or CLI)</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Create some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Commit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Change files</a:t>
            </a:r>
          </a:p>
          <a:p>
            <a:pPr marL="2857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See the URL for all required details</a:t>
            </a:r>
          </a:p>
        </p:txBody>
      </p:sp>
      <p:pic>
        <p:nvPicPr>
          <p:cNvPr id="299" name="Picture 4" descr="Picture 4"/>
          <p:cNvPicPr>
            <a:picLocks noChangeAspect="1"/>
          </p:cNvPicPr>
          <p:nvPr/>
        </p:nvPicPr>
        <p:blipFill>
          <a:blip r:embed="rId2"/>
          <a:stretch>
            <a:fillRect/>
          </a:stretch>
        </p:blipFill>
        <p:spPr>
          <a:xfrm>
            <a:off x="3973321" y="2545732"/>
            <a:ext cx="4688079" cy="1605668"/>
          </a:xfrm>
          <a:prstGeom prst="rect">
            <a:avLst/>
          </a:prstGeom>
          <a:ln w="12700">
            <a:miter lim="400000"/>
          </a:ln>
        </p:spPr>
      </p:pic>
      <p:sp>
        <p:nvSpPr>
          <p:cNvPr id="300" name="TextBox 8"/>
          <p:cNvSpPr txBox="1"/>
          <p:nvPr/>
        </p:nvSpPr>
        <p:spPr>
          <a:xfrm>
            <a:off x="3536441" y="5509504"/>
            <a:ext cx="6658579" cy="917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a:defRPr>
                <a:latin typeface="+mn-lt"/>
                <a:ea typeface="+mn-ea"/>
                <a:cs typeface="+mn-cs"/>
                <a:sym typeface="Calibri"/>
              </a:defRPr>
            </a:pPr>
            <a:r>
              <a:rPr lang="en-US" u="sng" dirty="0">
                <a:solidFill>
                  <a:srgbClr val="0000FF"/>
                </a:solidFill>
                <a:uFill>
                  <a:solidFill>
                    <a:srgbClr val="0000FF"/>
                  </a:solidFill>
                </a:uFill>
                <a:hlinkClick r:id="rId3"/>
              </a:rPr>
              <a:t>se-cloud-2022-2023</a:t>
            </a:r>
            <a:r>
              <a:rPr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/SoEnExercises.md at master · UniversityOfAppliedSciencesFrankfurt/</a:t>
            </a:r>
            <a:r>
              <a:rPr lang="en-US"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se-cloud-2022-2023</a:t>
            </a:r>
            <a:r>
              <a:rPr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 (github.com)</a:t>
            </a:r>
            <a:endParaRPr lang="en-US"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reeform: Shape 9"/>
          <p:cNvSpPr/>
          <p:nvPr/>
        </p:nvSpPr>
        <p:spPr>
          <a:xfrm>
            <a:off x="363069" y="470922"/>
            <a:ext cx="3285761" cy="5892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mn-lt"/>
                <a:ea typeface="+mn-ea"/>
                <a:cs typeface="+mn-cs"/>
                <a:sym typeface="Calibri"/>
              </a:defRPr>
            </a:pPr>
            <a:endParaRPr/>
          </a:p>
        </p:txBody>
      </p:sp>
      <p:sp>
        <p:nvSpPr>
          <p:cNvPr id="307" name="Title 1"/>
          <p:cNvSpPr txBox="1">
            <a:spLocks noGrp="1"/>
          </p:cNvSpPr>
          <p:nvPr>
            <p:ph type="title"/>
          </p:nvPr>
        </p:nvSpPr>
        <p:spPr>
          <a:xfrm>
            <a:off x="647271" y="1011999"/>
            <a:ext cx="2562120" cy="4795416"/>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r>
              <a:t>Let’s start</a:t>
            </a:r>
          </a:p>
        </p:txBody>
      </p:sp>
      <p:grpSp>
        <p:nvGrpSpPr>
          <p:cNvPr id="326" name="Content Placeholder 2"/>
          <p:cNvGrpSpPr/>
          <p:nvPr/>
        </p:nvGrpSpPr>
        <p:grpSpPr>
          <a:xfrm>
            <a:off x="3895720" y="472822"/>
            <a:ext cx="4885213" cy="5881629"/>
            <a:chOff x="0" y="0"/>
            <a:chExt cx="4885211" cy="5881628"/>
          </a:xfrm>
        </p:grpSpPr>
        <p:sp>
          <p:nvSpPr>
            <p:cNvPr id="308" name="Rounded Rectangle"/>
            <p:cNvSpPr/>
            <p:nvPr/>
          </p:nvSpPr>
          <p:spPr>
            <a:xfrm>
              <a:off x="-1" y="-1"/>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09" name="Square"/>
            <p:cNvSpPr/>
            <p:nvPr/>
          </p:nvSpPr>
          <p:spPr>
            <a:xfrm>
              <a:off x="245404" y="182532"/>
              <a:ext cx="446196" cy="446196"/>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0" name="Enter your name in attendee list"/>
            <p:cNvSpPr txBox="1"/>
            <p:nvPr/>
          </p:nvSpPr>
          <p:spPr>
            <a:xfrm>
              <a:off x="937002" y="200348"/>
              <a:ext cx="3948207"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Enter your name in attendee list</a:t>
              </a:r>
            </a:p>
          </p:txBody>
        </p:sp>
        <p:sp>
          <p:nvSpPr>
            <p:cNvPr id="311" name="Rounded Rectangle"/>
            <p:cNvSpPr/>
            <p:nvPr/>
          </p:nvSpPr>
          <p:spPr>
            <a:xfrm>
              <a:off x="-1" y="1014073"/>
              <a:ext cx="4885212" cy="811262"/>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2" name="Square"/>
            <p:cNvSpPr/>
            <p:nvPr/>
          </p:nvSpPr>
          <p:spPr>
            <a:xfrm>
              <a:off x="245404" y="1196606"/>
              <a:ext cx="446196" cy="446195"/>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3" name="Register on Linked-In"/>
            <p:cNvSpPr txBox="1"/>
            <p:nvPr/>
          </p:nvSpPr>
          <p:spPr>
            <a:xfrm>
              <a:off x="937002" y="1214421"/>
              <a:ext cx="3948207"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Linked-In</a:t>
              </a:r>
            </a:p>
          </p:txBody>
        </p:sp>
        <p:sp>
          <p:nvSpPr>
            <p:cNvPr id="314" name="Rounded Rectangle"/>
            <p:cNvSpPr/>
            <p:nvPr/>
          </p:nvSpPr>
          <p:spPr>
            <a:xfrm>
              <a:off x="-1" y="2028145"/>
              <a:ext cx="4885212" cy="811264"/>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5" name="Square"/>
            <p:cNvSpPr/>
            <p:nvPr/>
          </p:nvSpPr>
          <p:spPr>
            <a:xfrm>
              <a:off x="245404" y="2210679"/>
              <a:ext cx="446196" cy="446195"/>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6" name="Connect to us"/>
            <p:cNvSpPr txBox="1"/>
            <p:nvPr/>
          </p:nvSpPr>
          <p:spPr>
            <a:xfrm>
              <a:off x="937002" y="2228494"/>
              <a:ext cx="3948207"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Connect to us</a:t>
              </a:r>
            </a:p>
          </p:txBody>
        </p:sp>
        <p:sp>
          <p:nvSpPr>
            <p:cNvPr id="317" name="Rounded Rectangle"/>
            <p:cNvSpPr/>
            <p:nvPr/>
          </p:nvSpPr>
          <p:spPr>
            <a:xfrm>
              <a:off x="-1" y="3042220"/>
              <a:ext cx="4885212" cy="811262"/>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8" name="Square"/>
            <p:cNvSpPr/>
            <p:nvPr/>
          </p:nvSpPr>
          <p:spPr>
            <a:xfrm>
              <a:off x="245404" y="3224753"/>
              <a:ext cx="446196" cy="446195"/>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9" name="Register on GitHub"/>
            <p:cNvSpPr txBox="1"/>
            <p:nvPr/>
          </p:nvSpPr>
          <p:spPr>
            <a:xfrm>
              <a:off x="937002" y="3242568"/>
              <a:ext cx="3948207"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GitHub</a:t>
              </a:r>
            </a:p>
          </p:txBody>
        </p:sp>
        <p:sp>
          <p:nvSpPr>
            <p:cNvPr id="320" name="Rounded Rectangle"/>
            <p:cNvSpPr/>
            <p:nvPr/>
          </p:nvSpPr>
          <p:spPr>
            <a:xfrm>
              <a:off x="-1" y="4056291"/>
              <a:ext cx="4885212" cy="811262"/>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1" name="Square"/>
            <p:cNvSpPr/>
            <p:nvPr/>
          </p:nvSpPr>
          <p:spPr>
            <a:xfrm>
              <a:off x="245404" y="4238824"/>
              <a:ext cx="446196" cy="446195"/>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2" name="Install Visual Studio on your own laptop"/>
            <p:cNvSpPr txBox="1"/>
            <p:nvPr/>
          </p:nvSpPr>
          <p:spPr>
            <a:xfrm>
              <a:off x="937002" y="4122532"/>
              <a:ext cx="3948207" cy="6787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Install Visual Studio on your own laptop</a:t>
              </a:r>
            </a:p>
          </p:txBody>
        </p:sp>
        <p:sp>
          <p:nvSpPr>
            <p:cNvPr id="323" name="Rounded Rectangle"/>
            <p:cNvSpPr/>
            <p:nvPr/>
          </p:nvSpPr>
          <p:spPr>
            <a:xfrm>
              <a:off x="-1" y="5070364"/>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4" name="Square"/>
            <p:cNvSpPr/>
            <p:nvPr/>
          </p:nvSpPr>
          <p:spPr>
            <a:xfrm>
              <a:off x="245404" y="5252897"/>
              <a:ext cx="446196" cy="446195"/>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5" name="OR update Visual Studio on Workstation in front of you."/>
            <p:cNvSpPr txBox="1"/>
            <p:nvPr/>
          </p:nvSpPr>
          <p:spPr>
            <a:xfrm>
              <a:off x="937002" y="5136604"/>
              <a:ext cx="3948207" cy="6787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OR update Visual Studio on Workstation in front of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1"/>
          <p:cNvSpPr txBox="1"/>
          <p:nvPr/>
        </p:nvSpPr>
        <p:spPr>
          <a:xfrm>
            <a:off x="1192211" y="2782666"/>
            <a:ext cx="6321998"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2"/>
              </a:defRPr>
            </a:lvl1pPr>
          </a:lstStyle>
          <a:p>
            <a:r>
              <a:rPr>
                <a:hlinkClick r:id="rId2"/>
              </a:rPr>
              <a:t>https://www.microsoft.com/net/tutorials/csharp/getting-started</a:t>
            </a:r>
          </a:p>
        </p:txBody>
      </p:sp>
      <p:sp>
        <p:nvSpPr>
          <p:cNvPr id="329" name="Title 1"/>
          <p:cNvSpPr txBox="1"/>
          <p:nvPr/>
        </p:nvSpPr>
        <p:spPr>
          <a:xfrm>
            <a:off x="674368" y="264062"/>
            <a:ext cx="7795263" cy="653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Learning C#</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Box 2"/>
          <p:cNvSpPr txBox="1"/>
          <p:nvPr/>
        </p:nvSpPr>
        <p:spPr>
          <a:xfrm>
            <a:off x="1670413" y="3244332"/>
            <a:ext cx="6658789"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https://www.microsoft.com/en-us/education/default.aspx</a:t>
            </a:r>
            <a:r>
              <a:rPr u="none">
                <a:solidFill>
                  <a:srgbClr val="000000"/>
                </a:solidFill>
                <a:uFillTx/>
              </a:rPr>
              <a:t> </a:t>
            </a:r>
          </a:p>
        </p:txBody>
      </p:sp>
      <p:sp>
        <p:nvSpPr>
          <p:cNvPr id="332" name="Title 1"/>
          <p:cNvSpPr txBox="1"/>
          <p:nvPr/>
        </p:nvSpPr>
        <p:spPr>
          <a:xfrm>
            <a:off x="674368" y="264062"/>
            <a:ext cx="7795263" cy="653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Download Microsoft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Rectangle 6"/>
          <p:cNvGrpSpPr/>
          <p:nvPr/>
        </p:nvGrpSpPr>
        <p:grpSpPr>
          <a:xfrm>
            <a:off x="742217" y="900954"/>
            <a:ext cx="7933951" cy="1800212"/>
            <a:chOff x="0" y="-1"/>
            <a:chExt cx="7933949" cy="1800210"/>
          </a:xfrm>
        </p:grpSpPr>
        <p:sp>
          <p:nvSpPr>
            <p:cNvPr id="154" name="Rectangle"/>
            <p:cNvSpPr/>
            <p:nvPr/>
          </p:nvSpPr>
          <p:spPr>
            <a:xfrm>
              <a:off x="-1" y="-2"/>
              <a:ext cx="7933951" cy="180021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latin typeface="+mn-lt"/>
                  <a:ea typeface="+mn-ea"/>
                  <a:cs typeface="+mn-cs"/>
                  <a:sym typeface="Calibri"/>
                </a:defRPr>
              </a:pPr>
              <a:endParaRPr/>
            </a:p>
          </p:txBody>
        </p:sp>
        <p:sp>
          <p:nvSpPr>
            <p:cNvPr id="155" name="Who is me?"/>
            <p:cNvSpPr txBox="1"/>
            <p:nvPr/>
          </p:nvSpPr>
          <p:spPr>
            <a:xfrm>
              <a:off x="45719" y="599290"/>
              <a:ext cx="7842510" cy="601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4000">
                  <a:solidFill>
                    <a:srgbClr val="FFFFFF"/>
                  </a:solidFill>
                  <a:latin typeface="+mn-lt"/>
                  <a:ea typeface="+mn-ea"/>
                  <a:cs typeface="+mn-cs"/>
                  <a:sym typeface="Calibri"/>
                </a:defRPr>
              </a:lvl1pPr>
            </a:lstStyle>
            <a:p>
              <a:r>
                <a:t>Who is me?</a:t>
              </a:r>
            </a:p>
          </p:txBody>
        </p:sp>
      </p:grpSp>
      <p:grpSp>
        <p:nvGrpSpPr>
          <p:cNvPr id="159" name="Rectangle 7"/>
          <p:cNvGrpSpPr/>
          <p:nvPr/>
        </p:nvGrpSpPr>
        <p:grpSpPr>
          <a:xfrm>
            <a:off x="742216" y="2924937"/>
            <a:ext cx="4333843" cy="2124246"/>
            <a:chOff x="0" y="0"/>
            <a:chExt cx="4333842" cy="2124244"/>
          </a:xfrm>
        </p:grpSpPr>
        <p:sp>
          <p:nvSpPr>
            <p:cNvPr id="157" name="Rectangle"/>
            <p:cNvSpPr/>
            <p:nvPr/>
          </p:nvSpPr>
          <p:spPr>
            <a:xfrm>
              <a:off x="-1" y="-1"/>
              <a:ext cx="4333843" cy="2124245"/>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58" name="Damir Dobric"/>
            <p:cNvSpPr txBox="1"/>
            <p:nvPr/>
          </p:nvSpPr>
          <p:spPr>
            <a:xfrm>
              <a:off x="45719" y="95647"/>
              <a:ext cx="4242403" cy="1932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endParaRPr/>
            </a:p>
          </p:txBody>
        </p:sp>
      </p:grpSp>
      <p:grpSp>
        <p:nvGrpSpPr>
          <p:cNvPr id="162" name="Rectangle 8"/>
          <p:cNvGrpSpPr/>
          <p:nvPr/>
        </p:nvGrpSpPr>
        <p:grpSpPr>
          <a:xfrm>
            <a:off x="5220067" y="4113070"/>
            <a:ext cx="3384385" cy="936113"/>
            <a:chOff x="-1" y="0"/>
            <a:chExt cx="3384384" cy="936112"/>
          </a:xfrm>
        </p:grpSpPr>
        <p:sp>
          <p:nvSpPr>
            <p:cNvPr id="160" name="Rectangle"/>
            <p:cNvSpPr/>
            <p:nvPr/>
          </p:nvSpPr>
          <p:spPr>
            <a:xfrm>
              <a:off x="-2" y="-1"/>
              <a:ext cx="3384385" cy="936113"/>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1" name="damir.dobric@daenet.de"/>
            <p:cNvSpPr txBox="1"/>
            <p:nvPr/>
          </p:nvSpPr>
          <p:spPr>
            <a:xfrm>
              <a:off x="45720" y="314383"/>
              <a:ext cx="329294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r>
                <a:t>damir.dobric@daenet.de</a:t>
              </a:r>
            </a:p>
          </p:txBody>
        </p:sp>
      </p:grpSp>
      <p:grpSp>
        <p:nvGrpSpPr>
          <p:cNvPr id="165" name="Rectangle 9"/>
          <p:cNvGrpSpPr/>
          <p:nvPr/>
        </p:nvGrpSpPr>
        <p:grpSpPr>
          <a:xfrm>
            <a:off x="5220067" y="2870528"/>
            <a:ext cx="3384385" cy="1170937"/>
            <a:chOff x="-1" y="-1"/>
            <a:chExt cx="3384384" cy="1170935"/>
          </a:xfrm>
        </p:grpSpPr>
        <p:sp>
          <p:nvSpPr>
            <p:cNvPr id="163" name="Rectangle"/>
            <p:cNvSpPr/>
            <p:nvPr/>
          </p:nvSpPr>
          <p:spPr>
            <a:xfrm>
              <a:off x="-2" y="54411"/>
              <a:ext cx="3384385" cy="1062126"/>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4" name="CEO and Lead Software Architect at Daenet GmbH…"/>
            <p:cNvSpPr txBox="1"/>
            <p:nvPr/>
          </p:nvSpPr>
          <p:spPr>
            <a:xfrm>
              <a:off x="45719" y="-2"/>
              <a:ext cx="3292944" cy="1170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6" name="Picture 14" descr="Picture 14"/>
          <p:cNvPicPr>
            <a:picLocks noChangeAspect="1"/>
          </p:cNvPicPr>
          <p:nvPr/>
        </p:nvPicPr>
        <p:blipFill>
          <a:blip r:embed="rId2"/>
          <a:stretch>
            <a:fillRect/>
          </a:stretch>
        </p:blipFill>
        <p:spPr>
          <a:xfrm>
            <a:off x="2042410" y="3987062"/>
            <a:ext cx="1558073" cy="851897"/>
          </a:xfrm>
          <a:prstGeom prst="rect">
            <a:avLst/>
          </a:prstGeom>
          <a:ln w="12700">
            <a:miter lim="400000"/>
          </a:ln>
        </p:spPr>
      </p:pic>
      <p:sp>
        <p:nvSpPr>
          <p:cNvPr id="167" name="Rectangle 1"/>
          <p:cNvSpPr txBox="1"/>
          <p:nvPr/>
        </p:nvSpPr>
        <p:spPr>
          <a:xfrm>
            <a:off x="3646196" y="5663653"/>
            <a:ext cx="2406433"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https://damirdobric.me</a:t>
            </a:r>
            <a:r>
              <a:rPr u="none">
                <a:solidFill>
                  <a:srgbClr val="000000"/>
                </a:solidFill>
                <a:uFillTx/>
              </a:rPr>
              <a:t>  </a:t>
            </a:r>
          </a:p>
        </p:txBody>
      </p:sp>
      <p:pic>
        <p:nvPicPr>
          <p:cNvPr id="168" name="Picture 2" descr="Picture 2"/>
          <p:cNvPicPr>
            <a:picLocks noChangeAspect="1"/>
          </p:cNvPicPr>
          <p:nvPr/>
        </p:nvPicPr>
        <p:blipFill>
          <a:blip r:embed="rId4"/>
          <a:stretch>
            <a:fillRect/>
          </a:stretch>
        </p:blipFill>
        <p:spPr>
          <a:xfrm>
            <a:off x="8250663" y="5957037"/>
            <a:ext cx="707575" cy="481257"/>
          </a:xfrm>
          <a:prstGeom prst="rect">
            <a:avLst/>
          </a:prstGeom>
          <a:ln w="12700">
            <a:miter lim="400000"/>
          </a:ln>
        </p:spPr>
      </p:pic>
      <p:pic>
        <p:nvPicPr>
          <p:cNvPr id="169" name="Picture 4" descr="Picture 4"/>
          <p:cNvPicPr>
            <a:picLocks noChangeAspect="1"/>
          </p:cNvPicPr>
          <p:nvPr/>
        </p:nvPicPr>
        <p:blipFill>
          <a:blip r:embed="rId5"/>
          <a:stretch>
            <a:fillRect/>
          </a:stretch>
        </p:blipFill>
        <p:spPr>
          <a:xfrm>
            <a:off x="687855" y="5151630"/>
            <a:ext cx="1426402" cy="1234897"/>
          </a:xfrm>
          <a:prstGeom prst="rect">
            <a:avLst/>
          </a:prstGeom>
          <a:ln w="12700">
            <a:miter lim="400000"/>
          </a:ln>
        </p:spPr>
      </p:pic>
      <p:sp>
        <p:nvSpPr>
          <p:cNvPr id="170" name="TextBox 11"/>
          <p:cNvSpPr txBox="1"/>
          <p:nvPr/>
        </p:nvSpPr>
        <p:spPr>
          <a:xfrm>
            <a:off x="7687464" y="102771"/>
            <a:ext cx="7040883"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1.302950 0.000915" pathEditMode="relative">
                                      <p:cBhvr>
                                        <p:cTn id="11" dur="20000" fill="hold"/>
                                        <p:tgtEl>
                                          <p:spTgt spid="1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685800" y="535338"/>
            <a:ext cx="7772400" cy="1470031"/>
          </a:xfrm>
          <a:prstGeom prst="rect">
            <a:avLst/>
          </a:prstGeom>
        </p:spPr>
        <p:txBody>
          <a:bodyPr/>
          <a:lstStyle/>
          <a:p>
            <a:r>
              <a:t>My lovely and cool assistants</a:t>
            </a:r>
          </a:p>
        </p:txBody>
      </p:sp>
      <p:sp>
        <p:nvSpPr>
          <p:cNvPr id="173" name="TextBox 9"/>
          <p:cNvSpPr txBox="1"/>
          <p:nvPr/>
        </p:nvSpPr>
        <p:spPr>
          <a:xfrm>
            <a:off x="7687464" y="102771"/>
            <a:ext cx="7040883" cy="269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pic>
        <p:nvPicPr>
          <p:cNvPr id="175" name="Screen Shot 2021-10-20 at 13.26.43.png" descr="Screen Shot 2021-10-20 at 13.26.43.png"/>
          <p:cNvPicPr>
            <a:picLocks noChangeAspect="1"/>
          </p:cNvPicPr>
          <p:nvPr/>
        </p:nvPicPr>
        <p:blipFill>
          <a:blip r:embed="rId2"/>
          <a:stretch>
            <a:fillRect/>
          </a:stretch>
        </p:blipFill>
        <p:spPr>
          <a:xfrm>
            <a:off x="5136970" y="2475600"/>
            <a:ext cx="3284645" cy="2202155"/>
          </a:xfrm>
          <a:prstGeom prst="rect">
            <a:avLst/>
          </a:prstGeom>
          <a:ln w="12700">
            <a:miter lim="400000"/>
          </a:ln>
        </p:spPr>
      </p:pic>
      <p:pic>
        <p:nvPicPr>
          <p:cNvPr id="2" name="Picture 2" descr="Graphical user interface&#10;&#10;Description automatically generated">
            <a:extLst>
              <a:ext uri="{FF2B5EF4-FFF2-40B4-BE49-F238E27FC236}">
                <a16:creationId xmlns:a16="http://schemas.microsoft.com/office/drawing/2014/main" id="{28877F4D-EB0E-1E24-B1A0-443450E69F7E}"/>
              </a:ext>
            </a:extLst>
          </p:cNvPr>
          <p:cNvPicPr>
            <a:picLocks noChangeAspect="1"/>
          </p:cNvPicPr>
          <p:nvPr/>
        </p:nvPicPr>
        <p:blipFill>
          <a:blip r:embed="rId3"/>
          <a:stretch>
            <a:fillRect/>
          </a:stretch>
        </p:blipFill>
        <p:spPr>
          <a:xfrm>
            <a:off x="510989" y="2474644"/>
            <a:ext cx="3655678" cy="233133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2916931" y="1078679"/>
            <a:ext cx="8363940" cy="590936"/>
          </a:xfrm>
          <a:prstGeom prst="rect">
            <a:avLst/>
          </a:prstGeom>
        </p:spPr>
        <p:txBody>
          <a:bodyPr/>
          <a:lstStyle>
            <a:lvl1pPr>
              <a:defRPr sz="3200"/>
            </a:lvl1pPr>
          </a:lstStyle>
          <a:p>
            <a:r>
              <a:t>What will we do?</a:t>
            </a:r>
          </a:p>
        </p:txBody>
      </p:sp>
      <p:grpSp>
        <p:nvGrpSpPr>
          <p:cNvPr id="180" name="Rectangle 3"/>
          <p:cNvGrpSpPr/>
          <p:nvPr/>
        </p:nvGrpSpPr>
        <p:grpSpPr>
          <a:xfrm>
            <a:off x="2916927" y="2434844"/>
            <a:ext cx="1584186" cy="1080132"/>
            <a:chOff x="-1" y="0"/>
            <a:chExt cx="1584184" cy="1080130"/>
          </a:xfrm>
        </p:grpSpPr>
        <p:sp>
          <p:nvSpPr>
            <p:cNvPr id="178" name="Rectangle"/>
            <p:cNvSpPr/>
            <p:nvPr/>
          </p:nvSpPr>
          <p:spPr>
            <a:xfrm>
              <a:off x="-2" y="-1"/>
              <a:ext cx="1584186" cy="108013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79" name=".NET Core 5.0"/>
            <p:cNvSpPr txBox="1"/>
            <p:nvPr/>
          </p:nvSpPr>
          <p:spPr>
            <a:xfrm>
              <a:off x="45720" y="214943"/>
              <a:ext cx="1492747" cy="650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rPr dirty="0"/>
                <a:t>.NET </a:t>
              </a:r>
              <a:r>
                <a:rPr strike="sngStrike" dirty="0"/>
                <a:t>Core</a:t>
              </a:r>
              <a:br>
                <a:rPr dirty="0"/>
              </a:br>
              <a:r>
                <a:rPr dirty="0"/>
                <a:t>6.0</a:t>
              </a:r>
            </a:p>
          </p:txBody>
        </p:sp>
      </p:grpSp>
      <p:grpSp>
        <p:nvGrpSpPr>
          <p:cNvPr id="183" name="Rectangle 4"/>
          <p:cNvGrpSpPr/>
          <p:nvPr/>
        </p:nvGrpSpPr>
        <p:grpSpPr>
          <a:xfrm>
            <a:off x="2916927" y="3602191"/>
            <a:ext cx="1584186" cy="1080131"/>
            <a:chOff x="-1" y="0"/>
            <a:chExt cx="1584184" cy="1080130"/>
          </a:xfrm>
        </p:grpSpPr>
        <p:sp>
          <p:nvSpPr>
            <p:cNvPr id="181" name="Rectangle"/>
            <p:cNvSpPr/>
            <p:nvPr/>
          </p:nvSpPr>
          <p:spPr>
            <a:xfrm>
              <a:off x="-2" y="-1"/>
              <a:ext cx="1584186" cy="10801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82" name="C#"/>
            <p:cNvSpPr txBox="1"/>
            <p:nvPr/>
          </p:nvSpPr>
          <p:spPr>
            <a:xfrm>
              <a:off x="45720" y="354642"/>
              <a:ext cx="1492747" cy="3708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C#</a:t>
              </a:r>
            </a:p>
          </p:txBody>
        </p:sp>
      </p:grpSp>
      <p:grpSp>
        <p:nvGrpSpPr>
          <p:cNvPr id="186" name="Rectangle 8"/>
          <p:cNvGrpSpPr/>
          <p:nvPr/>
        </p:nvGrpSpPr>
        <p:grpSpPr>
          <a:xfrm>
            <a:off x="4571993" y="2434844"/>
            <a:ext cx="1584186" cy="1080132"/>
            <a:chOff x="0" y="0"/>
            <a:chExt cx="1584184" cy="1080130"/>
          </a:xfrm>
        </p:grpSpPr>
        <p:sp>
          <p:nvSpPr>
            <p:cNvPr id="184" name="Rectangle"/>
            <p:cNvSpPr/>
            <p:nvPr/>
          </p:nvSpPr>
          <p:spPr>
            <a:xfrm>
              <a:off x="-1" y="-1"/>
              <a:ext cx="1584185" cy="1080132"/>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5" name="GitHub"/>
            <p:cNvSpPr txBox="1"/>
            <p:nvPr/>
          </p:nvSpPr>
          <p:spPr>
            <a:xfrm>
              <a:off x="45722" y="354643"/>
              <a:ext cx="1492744" cy="3708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GitHub</a:t>
              </a:r>
            </a:p>
          </p:txBody>
        </p:sp>
      </p:grpSp>
      <p:grpSp>
        <p:nvGrpSpPr>
          <p:cNvPr id="189" name="Rectangle 9"/>
          <p:cNvGrpSpPr/>
          <p:nvPr/>
        </p:nvGrpSpPr>
        <p:grpSpPr>
          <a:xfrm>
            <a:off x="4571993" y="3602191"/>
            <a:ext cx="1584186" cy="1080131"/>
            <a:chOff x="0" y="0"/>
            <a:chExt cx="1584184" cy="1080130"/>
          </a:xfrm>
        </p:grpSpPr>
        <p:sp>
          <p:nvSpPr>
            <p:cNvPr id="187" name="Rectangle"/>
            <p:cNvSpPr/>
            <p:nvPr/>
          </p:nvSpPr>
          <p:spPr>
            <a:xfrm>
              <a:off x="-1" y="-1"/>
              <a:ext cx="1584185" cy="1080131"/>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8" name="Machine Learning"/>
            <p:cNvSpPr txBox="1"/>
            <p:nvPr/>
          </p:nvSpPr>
          <p:spPr>
            <a:xfrm>
              <a:off x="45722" y="214942"/>
              <a:ext cx="1492744" cy="650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Machine Learning</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3"/>
          <p:cNvSpPr txBox="1"/>
          <p:nvPr/>
        </p:nvSpPr>
        <p:spPr>
          <a:xfrm>
            <a:off x="1544594" y="1735594"/>
            <a:ext cx="6197656" cy="3745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4000">
                <a:solidFill>
                  <a:srgbClr val="808080"/>
                </a:solidFill>
                <a:latin typeface="+mn-lt"/>
                <a:ea typeface="+mn-ea"/>
                <a:cs typeface="+mn-cs"/>
                <a:sym typeface="Calibri"/>
              </a:defRPr>
            </a:pPr>
            <a:r>
              <a:t>No exam! </a:t>
            </a:r>
          </a:p>
          <a:p>
            <a:pPr algn="ctr">
              <a:defRPr sz="4000">
                <a:solidFill>
                  <a:srgbClr val="808080"/>
                </a:solidFill>
                <a:latin typeface="+mn-lt"/>
                <a:ea typeface="+mn-ea"/>
                <a:cs typeface="+mn-cs"/>
                <a:sym typeface="Calibri"/>
              </a:defRPr>
            </a:pPr>
            <a:r>
              <a:t>You will deliver a real project!</a:t>
            </a:r>
          </a:p>
          <a:p>
            <a:pPr algn="ctr">
              <a:defRPr sz="3200">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r>
              <a:t>Important dates</a:t>
            </a:r>
          </a:p>
          <a:p>
            <a:pPr algn="ctr">
              <a:defRPr sz="2400">
                <a:solidFill>
                  <a:srgbClr val="808080"/>
                </a:solidFill>
                <a:latin typeface="+mn-lt"/>
                <a:ea typeface="+mn-ea"/>
                <a:cs typeface="+mn-cs"/>
                <a:sym typeface="Calibri"/>
              </a:defRPr>
            </a:pPr>
            <a:r>
              <a:t>Start of Dec.2022 – Start of project</a:t>
            </a:r>
          </a:p>
          <a:p>
            <a:pPr algn="ctr">
              <a:defRPr sz="2400">
                <a:solidFill>
                  <a:srgbClr val="808080"/>
                </a:solidFill>
                <a:latin typeface="+mn-lt"/>
                <a:ea typeface="+mn-ea"/>
                <a:cs typeface="+mn-cs"/>
                <a:sym typeface="Calibri"/>
              </a:defRPr>
            </a:pPr>
            <a:r>
              <a:t>Before 1</a:t>
            </a:r>
            <a:r>
              <a:rPr baseline="30000"/>
              <a:t>st</a:t>
            </a:r>
            <a:r>
              <a:t> Nov. 2022 – Register in HIS portal</a:t>
            </a:r>
          </a:p>
          <a:p>
            <a:pPr algn="ctr">
              <a:defRPr sz="2400">
                <a:solidFill>
                  <a:srgbClr val="808080"/>
                </a:solidFill>
                <a:latin typeface="+mn-lt"/>
                <a:ea typeface="+mn-ea"/>
                <a:cs typeface="+mn-cs"/>
                <a:sym typeface="Calibri"/>
              </a:defRPr>
            </a:pPr>
            <a:r>
              <a:t>30th March  2023 – Project deadline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323527" y="621504"/>
            <a:ext cx="7886701" cy="652727"/>
          </a:xfrm>
          <a:prstGeom prst="rect">
            <a:avLst/>
          </a:prstGeom>
        </p:spPr>
        <p:txBody>
          <a:bodyPr/>
          <a:lstStyle>
            <a:lvl1pPr defTabSz="749808">
              <a:defRPr sz="3600"/>
            </a:lvl1pPr>
          </a:lstStyle>
          <a:p>
            <a:r>
              <a:t>Good to know </a:t>
            </a:r>
          </a:p>
        </p:txBody>
      </p:sp>
      <p:sp>
        <p:nvSpPr>
          <p:cNvPr id="194" name="Content Placeholder 2"/>
          <p:cNvSpPr txBox="1">
            <a:spLocks noGrp="1"/>
          </p:cNvSpPr>
          <p:nvPr>
            <p:ph type="body" idx="1"/>
          </p:nvPr>
        </p:nvSpPr>
        <p:spPr>
          <a:xfrm>
            <a:off x="359531" y="1686179"/>
            <a:ext cx="8424938" cy="4133063"/>
          </a:xfrm>
          <a:prstGeom prst="rect">
            <a:avLst/>
          </a:prstGeom>
        </p:spPr>
        <p:txBody>
          <a:bodyPr/>
          <a:lstStyle/>
          <a:p>
            <a:pPr marL="201168" indent="-201168" defTabSz="804672">
              <a:spcBef>
                <a:spcPts val="800"/>
              </a:spcBef>
              <a:buBlip>
                <a:blip r:embed="rId2"/>
              </a:buBlip>
              <a:defRPr sz="2400"/>
            </a:pPr>
            <a:r>
              <a:t>You learn about </a:t>
            </a:r>
            <a:r>
              <a:rPr b="1" u="sng"/>
              <a:t>applied</a:t>
            </a:r>
            <a:r>
              <a:t> Software Engineering</a:t>
            </a:r>
          </a:p>
          <a:p>
            <a:pPr marL="201168" indent="-201168" defTabSz="804672">
              <a:spcBef>
                <a:spcPts val="800"/>
              </a:spcBef>
              <a:buBlip>
                <a:blip r:embed="rId2"/>
              </a:buBlip>
              <a:defRPr sz="2400"/>
            </a:pPr>
            <a:r>
              <a:t>We will combine theory with </a:t>
            </a:r>
            <a:r>
              <a:rPr u="sng"/>
              <a:t>applicable</a:t>
            </a:r>
            <a:r>
              <a:t> solutions.</a:t>
            </a:r>
          </a:p>
          <a:p>
            <a:pPr marL="201168" indent="-201168" defTabSz="804672">
              <a:spcBef>
                <a:spcPts val="800"/>
              </a:spcBef>
              <a:buBlip>
                <a:blip r:embed="rId2"/>
              </a:buBlip>
              <a:defRPr sz="2400"/>
            </a:pPr>
            <a:r>
              <a:t>We learn and work as professional developers.</a:t>
            </a:r>
          </a:p>
          <a:p>
            <a:pPr marL="201168" indent="-201168" defTabSz="804672">
              <a:spcBef>
                <a:spcPts val="800"/>
              </a:spcBef>
              <a:buBlip>
                <a:blip r:embed="rId2"/>
              </a:buBlip>
              <a:defRPr sz="2400"/>
            </a:pPr>
            <a:r>
              <a:t>All you learn is applicable in industry right now</a:t>
            </a:r>
          </a:p>
          <a:p>
            <a:pPr marL="201168" indent="-201168" defTabSz="804672">
              <a:spcBef>
                <a:spcPts val="800"/>
              </a:spcBef>
              <a:buBlip>
                <a:blip r:embed="rId2"/>
              </a:buBlip>
              <a:defRPr sz="2400"/>
            </a:pPr>
            <a:r>
              <a:t>We will not learn anything old.</a:t>
            </a:r>
          </a:p>
          <a:p>
            <a:pPr marL="201168" indent="-201168" defTabSz="804672">
              <a:spcBef>
                <a:spcPts val="800"/>
              </a:spcBef>
              <a:buBlip>
                <a:blip r:embed="rId2"/>
              </a:buBlip>
              <a:defRPr sz="2400"/>
            </a:pPr>
            <a:r>
              <a:t>If you want to learn cool things you will enjoy this course</a:t>
            </a:r>
          </a:p>
          <a:p>
            <a:pPr marL="201168" indent="-201168" defTabSz="804672">
              <a:spcBef>
                <a:spcPts val="800"/>
              </a:spcBef>
              <a:buBlip>
                <a:blip r:embed="rId2"/>
              </a:buBlip>
              <a:defRPr sz="2400"/>
            </a:pPr>
            <a:r>
              <a:t>There is no specific book. But there is enough learning material in internet.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628650" y="742692"/>
            <a:ext cx="7886700" cy="652726"/>
          </a:xfrm>
          <a:prstGeom prst="rect">
            <a:avLst/>
          </a:prstGeom>
        </p:spPr>
        <p:txBody>
          <a:bodyPr/>
          <a:lstStyle>
            <a:lvl1pPr defTabSz="822958">
              <a:defRPr sz="3600"/>
            </a:lvl1pPr>
          </a:lstStyle>
          <a:p>
            <a:r>
              <a:t>This module graded by students</a:t>
            </a:r>
          </a:p>
        </p:txBody>
      </p:sp>
      <p:pic>
        <p:nvPicPr>
          <p:cNvPr id="197" name="Picture 3" descr="Picture 3"/>
          <p:cNvPicPr>
            <a:picLocks noChangeAspect="1"/>
          </p:cNvPicPr>
          <p:nvPr/>
        </p:nvPicPr>
        <p:blipFill>
          <a:blip r:embed="rId2"/>
          <a:stretch>
            <a:fillRect/>
          </a:stretch>
        </p:blipFill>
        <p:spPr>
          <a:xfrm>
            <a:off x="1335582" y="2406131"/>
            <a:ext cx="6472836" cy="1673501"/>
          </a:xfrm>
          <a:prstGeom prst="rect">
            <a:avLst/>
          </a:prstGeom>
          <a:ln w="12700">
            <a:miter lim="400000"/>
          </a:ln>
        </p:spPr>
      </p:pic>
      <p:sp>
        <p:nvSpPr>
          <p:cNvPr id="198"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endParaRPr/>
          </a:p>
        </p:txBody>
      </p:sp>
      <p:sp>
        <p:nvSpPr>
          <p:cNvPr id="199" name="TextBox 6"/>
          <p:cNvSpPr txBox="1"/>
          <p:nvPr/>
        </p:nvSpPr>
        <p:spPr>
          <a:xfrm>
            <a:off x="5662748" y="5019152"/>
            <a:ext cx="2053884"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mn-lt"/>
                <a:ea typeface="+mn-ea"/>
                <a:cs typeface="+mn-cs"/>
                <a:sym typeface="Calibri"/>
              </a:defRPr>
            </a:pPr>
            <a:r>
              <a:t>Average grade for </a:t>
            </a:r>
            <a:br/>
            <a:r>
              <a:t>all modules</a:t>
            </a:r>
          </a:p>
        </p:txBody>
      </p:sp>
      <p:sp>
        <p:nvSpPr>
          <p:cNvPr id="200" name="Straight Arrow Connector 7"/>
          <p:cNvSpPr/>
          <p:nvPr/>
        </p:nvSpPr>
        <p:spPr>
          <a:xfrm flipV="1">
            <a:off x="2105130" y="3447034"/>
            <a:ext cx="796337" cy="1016950"/>
          </a:xfrm>
          <a:prstGeom prst="line">
            <a:avLst/>
          </a:prstGeom>
          <a:ln w="28575">
            <a:solidFill>
              <a:srgbClr val="00B050"/>
            </a:solidFill>
            <a:miter/>
            <a:tailEnd type="triangle"/>
          </a:ln>
        </p:spPr>
        <p:txBody>
          <a:bodyPr lIns="45718" tIns="45718" rIns="45718" bIns="45718"/>
          <a:lstStyle/>
          <a:p>
            <a:endParaRPr/>
          </a:p>
        </p:txBody>
      </p:sp>
      <p:sp>
        <p:nvSpPr>
          <p:cNvPr id="201" name="TextBox 9"/>
          <p:cNvSpPr txBox="1"/>
          <p:nvPr/>
        </p:nvSpPr>
        <p:spPr>
          <a:xfrm>
            <a:off x="1539573" y="4518409"/>
            <a:ext cx="2053883"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mn-lt"/>
                <a:ea typeface="+mn-ea"/>
                <a:cs typeface="+mn-cs"/>
                <a:sym typeface="Calibri"/>
              </a:defRPr>
            </a:pPr>
            <a:r>
              <a:t>Grade for </a:t>
            </a:r>
            <a:br/>
            <a:r>
              <a:t>this module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TotalTime>
  <Words>1218</Words>
  <Application>Microsoft Office PowerPoint</Application>
  <PresentationFormat>On-screen Show (4:3)</PresentationFormat>
  <Paragraphs>183</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Calibri Light</vt:lpstr>
      <vt:lpstr>Consolas</vt:lpstr>
      <vt:lpstr>Helvetica</vt:lpstr>
      <vt:lpstr>Proxima Nova</vt:lpstr>
      <vt:lpstr>Segoe UI</vt:lpstr>
      <vt:lpstr>Segoe UI Light</vt:lpstr>
      <vt:lpstr>Segoe UI Semibold</vt:lpstr>
      <vt:lpstr>Segoe UI Symbol</vt:lpstr>
      <vt:lpstr>Segoe WP SemiLight</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Survey</vt:lpstr>
      <vt:lpstr>Register on Linked-In</vt:lpstr>
      <vt:lpstr>Invite us</vt:lpstr>
      <vt:lpstr>Please join the group</vt:lpstr>
      <vt:lpstr>Git Classroom</vt:lpstr>
      <vt:lpstr>Join the Git Class-Room</vt:lpstr>
      <vt:lpstr>How to reach me?</vt:lpstr>
      <vt:lpstr>How the project is scored?</vt:lpstr>
      <vt:lpstr>PowerPoint Presentation</vt:lpstr>
      <vt:lpstr>PowerPoint Presentation</vt:lpstr>
      <vt:lpstr>ALM encompasses</vt:lpstr>
      <vt:lpstr>DevOps</vt:lpstr>
      <vt:lpstr>ALM Frameworks</vt:lpstr>
      <vt:lpstr>MSF-Agile</vt:lpstr>
      <vt:lpstr>Scrum</vt:lpstr>
      <vt:lpstr>PowerPoint Presentation</vt:lpstr>
      <vt:lpstr>PowerPoint Presentation</vt:lpstr>
      <vt:lpstr>SCRUM Model</vt:lpstr>
      <vt:lpstr>Tools you need</vt:lpstr>
      <vt:lpstr>Tools you need</vt:lpstr>
      <vt:lpstr>PowerPoint Presentation</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Damir Dobric</cp:lastModifiedBy>
  <cp:revision>85</cp:revision>
  <dcterms:modified xsi:type="dcterms:W3CDTF">2022-10-24T16:43:47Z</dcterms:modified>
</cp:coreProperties>
</file>